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2" r:id="rId2"/>
    <p:sldId id="257" r:id="rId3"/>
    <p:sldId id="293" r:id="rId4"/>
    <p:sldId id="294" r:id="rId5"/>
    <p:sldId id="333" r:id="rId6"/>
    <p:sldId id="295" r:id="rId7"/>
    <p:sldId id="334" r:id="rId8"/>
    <p:sldId id="335" r:id="rId9"/>
    <p:sldId id="296" r:id="rId10"/>
    <p:sldId id="297" r:id="rId11"/>
    <p:sldId id="298" r:id="rId12"/>
    <p:sldId id="336" r:id="rId13"/>
    <p:sldId id="337" r:id="rId14"/>
    <p:sldId id="338" r:id="rId15"/>
    <p:sldId id="299" r:id="rId16"/>
    <p:sldId id="339" r:id="rId17"/>
    <p:sldId id="300" r:id="rId18"/>
    <p:sldId id="340" r:id="rId19"/>
    <p:sldId id="301" r:id="rId20"/>
    <p:sldId id="302" r:id="rId21"/>
    <p:sldId id="303" r:id="rId22"/>
    <p:sldId id="304" r:id="rId23"/>
    <p:sldId id="341" r:id="rId24"/>
    <p:sldId id="342" r:id="rId25"/>
    <p:sldId id="305" r:id="rId26"/>
    <p:sldId id="343" r:id="rId27"/>
    <p:sldId id="344" r:id="rId28"/>
    <p:sldId id="306" r:id="rId29"/>
    <p:sldId id="345" r:id="rId30"/>
    <p:sldId id="346" r:id="rId31"/>
    <p:sldId id="307" r:id="rId32"/>
    <p:sldId id="308" r:id="rId33"/>
    <p:sldId id="309" r:id="rId34"/>
    <p:sldId id="310" r:id="rId35"/>
    <p:sldId id="311" r:id="rId36"/>
    <p:sldId id="312" r:id="rId37"/>
    <p:sldId id="313" r:id="rId38"/>
    <p:sldId id="314" r:id="rId39"/>
    <p:sldId id="315" r:id="rId40"/>
    <p:sldId id="316" r:id="rId41"/>
    <p:sldId id="317" r:id="rId42"/>
    <p:sldId id="318" r:id="rId43"/>
    <p:sldId id="347" r:id="rId44"/>
    <p:sldId id="348" r:id="rId45"/>
    <p:sldId id="349" r:id="rId46"/>
    <p:sldId id="319" r:id="rId47"/>
    <p:sldId id="320" r:id="rId48"/>
    <p:sldId id="350" r:id="rId49"/>
    <p:sldId id="321" r:id="rId50"/>
    <p:sldId id="327" r:id="rId51"/>
    <p:sldId id="351" r:id="rId52"/>
    <p:sldId id="328" r:id="rId53"/>
    <p:sldId id="329" r:id="rId54"/>
    <p:sldId id="352" r:id="rId55"/>
    <p:sldId id="353" r:id="rId56"/>
    <p:sldId id="354" r:id="rId57"/>
    <p:sldId id="355" r:id="rId58"/>
    <p:sldId id="331" r:id="rId59"/>
    <p:sldId id="332" r:id="rId60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2A89C67-94B3-FD03-7512-E9F70C3FA4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272C0A42-757E-BA36-9D4B-7364DCCE73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03A0ACD2-66B0-BBEE-62C1-1FF385C8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2025/5/31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4D9DAA0-79AF-A836-5DF1-BD266591C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B966C3D-06BB-2EF4-9AC0-99FB87250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81642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3547ED4-526D-E927-EE53-2F23A579C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9E36ED7B-6794-AF6A-09A5-5421D9DE3F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F7755225-40D2-2B53-4CF1-A3A94151C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2025/5/31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C52FD04-D64B-B47E-C32B-40BC33B95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8C09285-4A8D-78A8-EFBE-15DBB2164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2028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641356D-9154-C1E5-3EA4-E045D2F4D4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0E29DAAD-8529-EC3F-CF75-D111B18FA0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DBC5010-73E3-86F9-4A4A-4AF068A72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2025/5/31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37F3D14F-02BD-1DEE-4282-1031DF1A53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C67475D-2649-9B3F-EE88-FE7084CC6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00865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21D359C-D0F0-E4EC-F129-4231E69A5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018EAE8-D8E2-8FE4-4D18-86270F5F0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B5FCA8D6-C73F-C2B4-8544-EB6EA0CEA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2025/5/31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A914B09-A818-86AB-232A-50B7B10FB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8169A28-B1C5-E353-E3E8-CD20139D7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88793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DB9CAD-C6FE-8645-9A94-F6869318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4F0D6DE9-42DA-3B79-CCCE-4C99FEA85A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64D1B8A-F96E-2CFB-BD66-EEFACBD48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2025/5/31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B05832F-BADC-636C-291D-62F690D6B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BFB879D-EDAF-0772-78F2-A1EA999F5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55158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D139F48-5E1A-B04C-2020-D0AA3605F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3E48F8B-CCC2-11F6-6023-230ECE2CA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5ED1D90A-5319-4C70-E04D-CD12CE1C2D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63FDD58-F234-0E6F-3823-AE643A981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2025/5/31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12621D6E-E38F-84E1-5F57-0DB191769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D0F779B-C668-AB24-085A-CA65A0A70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37476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4486A74-017C-E794-FD5F-B81FBE551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99D2922D-62D1-B8D0-C979-882AEF1F34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C38CADD-8C8D-B76A-0F9B-833EFC7601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13F314B0-5975-BB90-0DFC-EE3715C4C6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3AD281DB-FF63-936E-52DF-7ECF852530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6F53083A-1771-5111-2DAD-71232669D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2025/5/31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6E373E4D-599B-4CDF-55EC-CBB72FA3D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FF44D64-FA67-C568-BD73-9ADEE8517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39230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B886EBA-2767-3385-9D18-CCE387A5E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5E3AC64-53ED-9A2E-E228-0AD8F5D34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2025/5/31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4DB3A800-F80F-C5C2-053F-AE3A6D4E9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D99C6CEB-A787-CD02-A2B3-706984EC9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41776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1F45875F-EDF4-B2E0-4345-621503CC2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2025/5/31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12117E8F-AA33-1939-0114-621BCE1D7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FD6CFFBD-69B1-ED5F-854D-A5253C497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39871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B3B7EB2-E8BE-C413-237A-44ACE4DAD5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6B7F465-4F33-7D6A-EF61-B748ED86CA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C970FEAB-E3A6-C982-79E1-5CA78C28C4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1F68843C-31B3-71A4-13AA-F9EAE03B7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2025/5/31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F9331C3-0C93-2663-7D0F-9A1DD05BC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8C2B424-03EB-EB0F-88C4-54E42CFDF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04596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DA549E2-C287-FABF-F2BE-1C16A7548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85411DEE-D34A-74AC-CD7F-503AD6FAB2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E716B74-1791-969F-3E16-ED795E7EA6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99B419F-E72B-6328-83AF-D972B5A43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2025/5/31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A10AB758-0FC4-7B63-443B-64C9FED39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57898EE-7BB5-C754-A591-38BAAF064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11018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468F1A1A-0227-4EBF-6FCB-2399DE324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D998A50-FDE9-515F-7F3B-583B031EBE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F00364C-79B0-4117-67B4-082F2FE0C7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3D48E-BB83-402A-83E9-982DA62C82A7}" type="datetimeFigureOut">
              <a:rPr lang="zh-TW" altLang="en-US" smtClean="0"/>
              <a:t>2025/5/31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54E215D-381E-D231-CA23-6D8E624C47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A1845A9-70AB-AD42-0AAA-9888AE244E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2730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10B5906-D3C0-2666-985A-07AB75D709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TW" altLang="en-US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生成式</a:t>
            </a:r>
            <a:r>
              <a:rPr lang="en-US" altLang="zh-TW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AI</a:t>
            </a:r>
            <a:r>
              <a:rPr lang="zh-TW" altLang="en-US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技術與數位行銷人才養成班</a:t>
            </a:r>
            <a:br>
              <a:rPr lang="en-US" altLang="zh-TW" sz="49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機器學習與深度學習概論</a:t>
            </a:r>
            <a:endParaRPr lang="zh-TW" altLang="en-US" dirty="0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35476A4-AAE3-2899-90E3-0B3A39E62D5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謝欽旭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國立高雄科技大學電子工程系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dirty="0">
                <a:latin typeface="Book Antiqua" panose="02040602050305030304" pitchFamily="18" charset="0"/>
                <a:ea typeface="標楷體" panose="03000509000000000000" pitchFamily="65" charset="-120"/>
              </a:rPr>
              <a:t>2025</a:t>
            </a:r>
            <a:r>
              <a:rPr lang="zh-TW" altLang="en-US" dirty="0">
                <a:latin typeface="Book Antiqua" panose="02040602050305030304" pitchFamily="18" charset="0"/>
                <a:ea typeface="標楷體" panose="03000509000000000000" pitchFamily="65" charset="-120"/>
              </a:rPr>
              <a:t> </a:t>
            </a:r>
            <a:r>
              <a:rPr lang="en-US" altLang="zh-TW" dirty="0">
                <a:latin typeface="Book Antiqua" panose="02040602050305030304" pitchFamily="18" charset="0"/>
                <a:ea typeface="標楷體" panose="03000509000000000000" pitchFamily="65" charset="-120"/>
              </a:rPr>
              <a:t>Summer</a:t>
            </a:r>
            <a:endParaRPr lang="zh-TW" altLang="en-US" dirty="0">
              <a:latin typeface="Book Antiqua" panose="02040602050305030304" pitchFamily="18" charset="0"/>
              <a:ea typeface="標楷體" panose="03000509000000000000" pitchFamily="65" charset="-120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53251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BB5C95E-F5B3-A108-369C-732D3DD3EA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Markov decision processes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2D39A45-F8F4-1C76-7EFB-B7424ADD84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Markov Decision Processes (MDPs):</a:t>
            </a:r>
            <a:r>
              <a:rPr lang="en-US" altLang="zh-TW" dirty="0"/>
              <a:t> RL problems are commonly structured as MDPs.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Dynamic Programming:</a:t>
            </a:r>
            <a:r>
              <a:rPr lang="en-US" altLang="zh-TW" dirty="0"/>
              <a:t> Traditional method for solving MDPs.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RL vs. Dynamic Programming: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RL offers </a:t>
            </a:r>
            <a:r>
              <a:rPr lang="en-US" altLang="zh-TW" b="1" dirty="0"/>
              <a:t>key advantages</a:t>
            </a:r>
            <a:r>
              <a:rPr lang="en-US" altLang="zh-TW" dirty="0"/>
              <a:t> over dynamic programming.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Dynamic programming struggles when the </a:t>
            </a:r>
            <a:r>
              <a:rPr lang="en-US" altLang="zh-TW" b="1" dirty="0"/>
              <a:t>state space is large</a:t>
            </a:r>
            <a:r>
              <a:rPr lang="en-US" altLang="zh-TW" dirty="0"/>
              <a:t>, making it impractical.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RL is a </a:t>
            </a:r>
            <a:r>
              <a:rPr lang="en-US" altLang="zh-TW" b="1" dirty="0"/>
              <a:t>more efficient and scalable</a:t>
            </a:r>
            <a:r>
              <a:rPr lang="en-US" altLang="zh-TW" dirty="0"/>
              <a:t> approach for handling complex MDPs.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349195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DC5B49A-A37D-9293-6D32-87431AF379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i="1" dirty="0"/>
              <a:t>The mathematical formulation of Markov decision processes</a:t>
            </a:r>
            <a:endParaRPr lang="zh-TW" altLang="en-US" i="1" dirty="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635982F9-99D8-B565-194C-7DED38DE6E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65683" y="1825625"/>
            <a:ext cx="8660633" cy="4351338"/>
          </a:xfrm>
        </p:spPr>
      </p:pic>
    </p:spTree>
    <p:extLst>
      <p:ext uri="{BB962C8B-B14F-4D97-AF65-F5344CB8AC3E}">
        <p14:creationId xmlns:p14="http://schemas.microsoft.com/office/powerpoint/2010/main" val="15849813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187B303-7056-0763-8C70-B8624D070E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CEFF02-9ABA-5D78-A59D-0371C59437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Environment Dynamics:</a:t>
            </a:r>
            <a:r>
              <a:rPr lang="en-US" altLang="zh-TW" dirty="0"/>
              <a:t> Defined by a </a:t>
            </a:r>
            <a:r>
              <a:rPr lang="en-US" altLang="zh-TW" b="1" dirty="0"/>
              <a:t>probability distribution</a:t>
            </a:r>
            <a:r>
              <a:rPr lang="en-US" altLang="zh-TW" dirty="0"/>
              <a:t> that determines transition probabilities.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Categorization of RL Methods:</a:t>
            </a:r>
            <a:r>
              <a:rPr lang="en-US" altLang="zh-TW" dirty="0"/>
              <a:t> Based on whether they use or learn a model of the environment.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Model-Based RL:</a:t>
            </a:r>
            <a:r>
              <a:rPr lang="en-US" altLang="zh-TW" dirty="0"/>
              <a:t> Requires or builds a model of the environment dynamics.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Model-Free RL:</a:t>
            </a:r>
            <a:r>
              <a:rPr lang="en-US" altLang="zh-TW" dirty="0"/>
              <a:t> Learns directly from interactions without modeling the environment.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6568882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820DCE-14F6-C174-ED73-864779058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11CCC809-3B11-FCBA-F588-55714CA162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797284"/>
            <a:ext cx="10515600" cy="2408020"/>
          </a:xfrm>
        </p:spPr>
      </p:pic>
    </p:spTree>
    <p:extLst>
      <p:ext uri="{BB962C8B-B14F-4D97-AF65-F5344CB8AC3E}">
        <p14:creationId xmlns:p14="http://schemas.microsoft.com/office/powerpoint/2010/main" val="8867160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5B82088-828D-27C1-9C54-2CBEB8065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AA7A418D-4CDD-C377-FA2E-3EC7261E9A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776343"/>
            <a:ext cx="10515600" cy="2449902"/>
          </a:xfrm>
        </p:spPr>
      </p:pic>
    </p:spTree>
    <p:extLst>
      <p:ext uri="{BB962C8B-B14F-4D97-AF65-F5344CB8AC3E}">
        <p14:creationId xmlns:p14="http://schemas.microsoft.com/office/powerpoint/2010/main" val="8757314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88082C6-A2D2-A870-8E57-975E9221D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i="1" dirty="0"/>
              <a:t>Visualization of a Markov process</a:t>
            </a:r>
            <a:endParaRPr lang="zh-TW" altLang="en-US" i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BE9A063-C234-3F8A-C8BE-5175DACB44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Markov Process Representation: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Modeled as a </a:t>
            </a:r>
            <a:r>
              <a:rPr lang="en-US" altLang="zh-TW" b="1" dirty="0"/>
              <a:t>directed cyclic graph</a:t>
            </a:r>
            <a:r>
              <a:rPr lang="en-US" altLang="zh-TW" dirty="0"/>
              <a:t> with </a:t>
            </a:r>
            <a:r>
              <a:rPr lang="en-US" altLang="zh-TW" b="1" dirty="0"/>
              <a:t>nodes (states)</a:t>
            </a:r>
            <a:r>
              <a:rPr lang="en-US" altLang="zh-TW" dirty="0"/>
              <a:t> and </a:t>
            </a:r>
            <a:r>
              <a:rPr lang="en-US" altLang="zh-TW" b="1" dirty="0"/>
              <a:t>edges (transition probabilities)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Example – Student Decision Process: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Three states: </a:t>
            </a:r>
            <a:r>
              <a:rPr lang="en-US" altLang="zh-TW" b="1" dirty="0"/>
              <a:t>(A) Studying at home, (B) Playing video games, (C) Studying at the library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Terminal state (T)</a:t>
            </a:r>
            <a:r>
              <a:rPr lang="en-US" altLang="zh-TW" dirty="0"/>
              <a:t>: Going to sleep.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Each decision lasts </a:t>
            </a:r>
            <a:r>
              <a:rPr lang="en-US" altLang="zh-TW" b="1" dirty="0"/>
              <a:t>one hour</a:t>
            </a:r>
            <a:r>
              <a:rPr lang="en-US" altLang="zh-TW" dirty="0"/>
              <a:t>, and transitions occur based on probabilities.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State Transition Probabilities: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A → B</a:t>
            </a:r>
            <a:r>
              <a:rPr lang="en-US" altLang="zh-TW" dirty="0"/>
              <a:t> (Playing video games) occurs </a:t>
            </a:r>
            <a:r>
              <a:rPr lang="en-US" altLang="zh-TW" b="1" dirty="0"/>
              <a:t>50%</a:t>
            </a:r>
            <a:r>
              <a:rPr lang="en-US" altLang="zh-TW" dirty="0"/>
              <a:t> of the time.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B → B</a:t>
            </a:r>
            <a:r>
              <a:rPr lang="en-US" altLang="zh-TW" dirty="0"/>
              <a:t> (Continuing video games) happens </a:t>
            </a:r>
            <a:r>
              <a:rPr lang="en-US" altLang="zh-TW" b="1" dirty="0"/>
              <a:t>80%</a:t>
            </a:r>
            <a:r>
              <a:rPr lang="en-US" altLang="zh-TW" dirty="0"/>
              <a:t> of the time.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Visualization:</a:t>
            </a:r>
            <a:r>
              <a:rPr lang="en-US" altLang="zh-TW" dirty="0"/>
              <a:t> Represented through a </a:t>
            </a:r>
            <a:r>
              <a:rPr lang="en-US" altLang="zh-TW" b="1" dirty="0"/>
              <a:t>cyclic graph</a:t>
            </a:r>
            <a:r>
              <a:rPr lang="en-US" altLang="zh-TW" dirty="0"/>
              <a:t> and </a:t>
            </a:r>
            <a:r>
              <a:rPr lang="en-US" altLang="zh-TW" b="1" dirty="0"/>
              <a:t>transition table</a:t>
            </a:r>
            <a:r>
              <a:rPr lang="en-US" altLang="zh-TW" dirty="0"/>
              <a:t> showing dynamic behavior.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362402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CA0BC23-AE8C-9A30-5131-E7F3202BF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819EE124-F694-FE5E-FF94-23FF6030C6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61388" y="1929317"/>
            <a:ext cx="9669224" cy="4143953"/>
          </a:xfrm>
        </p:spPr>
      </p:pic>
    </p:spTree>
    <p:extLst>
      <p:ext uri="{BB962C8B-B14F-4D97-AF65-F5344CB8AC3E}">
        <p14:creationId xmlns:p14="http://schemas.microsoft.com/office/powerpoint/2010/main" val="19842441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9C0631C-56B5-30F4-BCFD-EAA3764BD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Episodic versus continuing tasks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C006FB6-A6C6-CD4D-0EEF-D9525E66FE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Agent Trajectory:</a:t>
            </a:r>
            <a:r>
              <a:rPr lang="en-US" altLang="zh-TW" dirty="0"/>
              <a:t> Sequence of states observed as the agent interacts with the environment.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Types of Trajectories: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Episodic Task:</a:t>
            </a:r>
            <a:r>
              <a:rPr lang="en-US" altLang="zh-TW" dirty="0"/>
              <a:t> Defined </a:t>
            </a:r>
            <a:r>
              <a:rPr lang="en-US" altLang="zh-TW" b="1" dirty="0"/>
              <a:t>episodes</a:t>
            </a:r>
            <a:r>
              <a:rPr lang="en-US" altLang="zh-TW" dirty="0"/>
              <a:t> with a </a:t>
            </a:r>
            <a:r>
              <a:rPr lang="en-US" altLang="zh-TW" b="1" dirty="0"/>
              <a:t>starting point (t = 0) and terminal state (t = T)</a:t>
            </a:r>
            <a:r>
              <a:rPr lang="en-US" altLang="zh-TW" dirty="0"/>
              <a:t>.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dirty="0"/>
              <a:t>Example: A chess-playing agent (each game is a separate episode).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Continuing Task:</a:t>
            </a:r>
            <a:r>
              <a:rPr lang="en-US" altLang="zh-TW" dirty="0"/>
              <a:t> </a:t>
            </a:r>
            <a:r>
              <a:rPr lang="en-US" altLang="zh-TW" b="1" dirty="0"/>
              <a:t>Infinite trajectory</a:t>
            </a:r>
            <a:r>
              <a:rPr lang="en-US" altLang="zh-TW" dirty="0"/>
              <a:t> without a terminal state.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dirty="0"/>
              <a:t>Example: A cleaning robot maintaining a house continuously.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Focus of This Chapter:</a:t>
            </a:r>
            <a:r>
              <a:rPr lang="en-US" altLang="zh-TW" dirty="0"/>
              <a:t> Only considers </a:t>
            </a:r>
            <a:r>
              <a:rPr lang="en-US" altLang="zh-TW" b="1" dirty="0"/>
              <a:t>episodic tasks</a:t>
            </a:r>
            <a:r>
              <a:rPr lang="en-US" altLang="zh-TW" dirty="0"/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1221255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600241F-C1CE-20E9-95A1-D2C464D1F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A4561427-D57D-3D6E-81F3-E7072AED9B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350690"/>
            <a:ext cx="10515600" cy="3301208"/>
          </a:xfrm>
        </p:spPr>
      </p:pic>
    </p:spTree>
    <p:extLst>
      <p:ext uri="{BB962C8B-B14F-4D97-AF65-F5344CB8AC3E}">
        <p14:creationId xmlns:p14="http://schemas.microsoft.com/office/powerpoint/2010/main" val="6564442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A6D75F0-68D7-88A0-6C1B-7AE396047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RL terminology: return, policy, and value function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32BFE45-E47B-9724-82E5-1BB8BDFA7E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Next, let’s define some additional RL-specific terminology that we will need for the remainder of this</a:t>
            </a:r>
            <a:r>
              <a:rPr lang="zh-TW" altLang="en-US" dirty="0"/>
              <a:t> </a:t>
            </a:r>
            <a:r>
              <a:rPr lang="en-US" altLang="zh-TW" dirty="0"/>
              <a:t>chapter.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5951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66AFD15-4B3A-5D4A-34D3-4E577285D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b="1" dirty="0"/>
              <a:t>Chapter 19: Reinforcement Learning for Decision Making in Complex Environments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7A3345-6063-20F6-AACB-5F670EE3C2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TW" b="1" dirty="0"/>
              <a:t>Previous Chapters:</a:t>
            </a:r>
            <a:endParaRPr lang="en-US" altLang="zh-TW" dirty="0"/>
          </a:p>
          <a:p>
            <a:pPr lvl="1"/>
            <a:r>
              <a:rPr lang="en-US" altLang="zh-TW" dirty="0"/>
              <a:t>Covered </a:t>
            </a:r>
            <a:r>
              <a:rPr lang="en-US" altLang="zh-TW" b="1" dirty="0"/>
              <a:t>supervised learning</a:t>
            </a:r>
            <a:r>
              <a:rPr lang="en-US" altLang="zh-TW" dirty="0"/>
              <a:t> (predicting labels/values) and </a:t>
            </a:r>
            <a:r>
              <a:rPr lang="en-US" altLang="zh-TW" b="1" dirty="0"/>
              <a:t>unsupervised learning</a:t>
            </a:r>
            <a:r>
              <a:rPr lang="en-US" altLang="zh-TW" dirty="0"/>
              <a:t> (pattern extraction).</a:t>
            </a:r>
          </a:p>
          <a:p>
            <a:pPr lvl="1"/>
            <a:r>
              <a:rPr lang="en-US" altLang="zh-TW" dirty="0"/>
              <a:t>Applied </a:t>
            </a:r>
            <a:r>
              <a:rPr lang="en-US" altLang="zh-TW" b="1" dirty="0"/>
              <a:t>artificial neural networks</a:t>
            </a:r>
            <a:r>
              <a:rPr lang="en-US" altLang="zh-TW" dirty="0"/>
              <a:t> and </a:t>
            </a:r>
            <a:r>
              <a:rPr lang="en-US" altLang="zh-TW" b="1" dirty="0"/>
              <a:t>deep learning</a:t>
            </a:r>
            <a:r>
              <a:rPr lang="en-US" altLang="zh-TW" dirty="0"/>
              <a:t> to these ML techniques.</a:t>
            </a:r>
          </a:p>
          <a:p>
            <a:pPr lvl="1"/>
            <a:r>
              <a:rPr lang="en-US" altLang="zh-TW" dirty="0"/>
              <a:t>Key topics included </a:t>
            </a:r>
            <a:r>
              <a:rPr lang="en-US" altLang="zh-TW" b="1" dirty="0"/>
              <a:t>dimensionality reduction</a:t>
            </a:r>
            <a:r>
              <a:rPr lang="en-US" altLang="zh-TW" dirty="0"/>
              <a:t>, </a:t>
            </a:r>
            <a:r>
              <a:rPr lang="en-US" altLang="zh-TW" b="1" dirty="0"/>
              <a:t>clustering</a:t>
            </a:r>
            <a:r>
              <a:rPr lang="en-US" altLang="zh-TW" dirty="0"/>
              <a:t>, and </a:t>
            </a:r>
            <a:r>
              <a:rPr lang="en-US" altLang="zh-TW" b="1" dirty="0"/>
              <a:t>GANs for data generation</a:t>
            </a:r>
            <a:r>
              <a:rPr lang="en-US" altLang="zh-TW" dirty="0"/>
              <a:t>.</a:t>
            </a:r>
          </a:p>
          <a:p>
            <a:r>
              <a:rPr lang="en-US" altLang="zh-TW" b="1" dirty="0"/>
              <a:t>Current Chapter: Reinforcement Learning (RL):</a:t>
            </a:r>
            <a:endParaRPr lang="en-US" altLang="zh-TW" dirty="0"/>
          </a:p>
          <a:p>
            <a:pPr lvl="1"/>
            <a:r>
              <a:rPr lang="en-US" altLang="zh-TW" b="1" dirty="0"/>
              <a:t>Focus:</a:t>
            </a:r>
            <a:r>
              <a:rPr lang="en-US" altLang="zh-TW" dirty="0"/>
              <a:t> Learning a sequence of actions to </a:t>
            </a:r>
            <a:r>
              <a:rPr lang="en-US" altLang="zh-TW" b="1" dirty="0"/>
              <a:t>maximize rewards</a:t>
            </a:r>
            <a:r>
              <a:rPr lang="en-US" altLang="zh-TW" dirty="0"/>
              <a:t>, e.g., winning at chess.</a:t>
            </a:r>
          </a:p>
          <a:p>
            <a:pPr lvl="1"/>
            <a:r>
              <a:rPr lang="en-US" altLang="zh-TW" b="1" dirty="0"/>
              <a:t>Core concepts:</a:t>
            </a:r>
            <a:r>
              <a:rPr lang="en-US" altLang="zh-TW" dirty="0"/>
              <a:t> Agent/environment interactions, reward mechanisms, and decision-making.</a:t>
            </a:r>
          </a:p>
          <a:p>
            <a:pPr lvl="1"/>
            <a:r>
              <a:rPr lang="en-US" altLang="zh-TW" b="1" dirty="0"/>
              <a:t>Types of RL:</a:t>
            </a:r>
            <a:r>
              <a:rPr lang="en-US" altLang="zh-TW" dirty="0"/>
              <a:t> Model-based vs. model-free learning, Monte Carlo, and temporal difference methods.</a:t>
            </a:r>
          </a:p>
          <a:p>
            <a:pPr lvl="1"/>
            <a:r>
              <a:rPr lang="en-US" altLang="zh-TW" b="1" dirty="0"/>
              <a:t>Implementation:</a:t>
            </a:r>
            <a:r>
              <a:rPr lang="en-US" altLang="zh-TW" dirty="0"/>
              <a:t> </a:t>
            </a:r>
          </a:p>
          <a:p>
            <a:pPr marL="1200150" lvl="2" indent="-285750"/>
            <a:r>
              <a:rPr lang="en-US" altLang="zh-TW" b="1" dirty="0"/>
              <a:t>Tabular Q-learning</a:t>
            </a:r>
            <a:r>
              <a:rPr lang="en-US" altLang="zh-TW" dirty="0"/>
              <a:t> for discrete environments.</a:t>
            </a:r>
          </a:p>
          <a:p>
            <a:pPr marL="1200150" lvl="2" indent="-285750"/>
            <a:r>
              <a:rPr lang="en-US" altLang="zh-TW" b="1" dirty="0"/>
              <a:t>Function approximation</a:t>
            </a:r>
            <a:r>
              <a:rPr lang="en-US" altLang="zh-TW" dirty="0"/>
              <a:t> for complex problems.</a:t>
            </a:r>
          </a:p>
          <a:p>
            <a:pPr marL="1200150" lvl="2" indent="-285750"/>
            <a:r>
              <a:rPr lang="en-US" altLang="zh-TW" b="1" dirty="0"/>
              <a:t>Deep Q-learning</a:t>
            </a:r>
            <a:r>
              <a:rPr lang="en-US" altLang="zh-TW" dirty="0"/>
              <a:t> combining RL with deep learning.</a:t>
            </a:r>
          </a:p>
          <a:p>
            <a:pPr lvl="1"/>
            <a:r>
              <a:rPr lang="en-US" altLang="zh-TW" b="1" dirty="0"/>
              <a:t>Approach:</a:t>
            </a:r>
            <a:r>
              <a:rPr lang="en-US" altLang="zh-TW" dirty="0"/>
              <a:t> Starts with </a:t>
            </a:r>
            <a:r>
              <a:rPr lang="en-US" altLang="zh-TW" b="1" dirty="0"/>
              <a:t>basic examples</a:t>
            </a:r>
            <a:r>
              <a:rPr lang="en-US" altLang="zh-TW" dirty="0"/>
              <a:t>, then introduces </a:t>
            </a:r>
            <a:r>
              <a:rPr lang="en-US" altLang="zh-TW" b="1" dirty="0"/>
              <a:t>deep Q-learning</a:t>
            </a:r>
            <a:r>
              <a:rPr lang="en-US" altLang="zh-TW" dirty="0"/>
              <a:t> for advanced RL.</a:t>
            </a:r>
          </a:p>
        </p:txBody>
      </p:sp>
    </p:spTree>
    <p:extLst>
      <p:ext uri="{BB962C8B-B14F-4D97-AF65-F5344CB8AC3E}">
        <p14:creationId xmlns:p14="http://schemas.microsoft.com/office/powerpoint/2010/main" val="27131470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962FD28-DEF1-17C8-7EC7-4AC0FC190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i="1" dirty="0"/>
              <a:t>The return</a:t>
            </a:r>
            <a:endParaRPr lang="zh-TW" altLang="en-US" i="1" dirty="0"/>
          </a:p>
        </p:txBody>
      </p:sp>
      <p:pic>
        <p:nvPicPr>
          <p:cNvPr id="7" name="內容版面配置區 6">
            <a:extLst>
              <a:ext uri="{FF2B5EF4-FFF2-40B4-BE49-F238E27FC236}">
                <a16:creationId xmlns:a16="http://schemas.microsoft.com/office/drawing/2014/main" id="{3D8B2E54-15B7-3F8E-D48B-19C5C91AED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05689" y="1825625"/>
            <a:ext cx="7780621" cy="4351338"/>
          </a:xfrm>
        </p:spPr>
      </p:pic>
    </p:spTree>
    <p:extLst>
      <p:ext uri="{BB962C8B-B14F-4D97-AF65-F5344CB8AC3E}">
        <p14:creationId xmlns:p14="http://schemas.microsoft.com/office/powerpoint/2010/main" val="33587424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2076118-9EB0-2337-6550-61C00E6C6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i="1" dirty="0"/>
              <a:t>Policy</a:t>
            </a:r>
            <a:endParaRPr lang="zh-TW" altLang="en-US" i="1" dirty="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0FA7B710-0BDF-4950-9B9B-70B6DCCF3C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450587"/>
            <a:ext cx="10515600" cy="3101414"/>
          </a:xfrm>
        </p:spPr>
      </p:pic>
    </p:spTree>
    <p:extLst>
      <p:ext uri="{BB962C8B-B14F-4D97-AF65-F5344CB8AC3E}">
        <p14:creationId xmlns:p14="http://schemas.microsoft.com/office/powerpoint/2010/main" val="41621942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DCB6DBA-9340-470F-A7B2-FB7951485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i="1" dirty="0"/>
              <a:t>Value function</a:t>
            </a:r>
            <a:endParaRPr lang="zh-TW" altLang="en-US" i="1" dirty="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B5EF12C2-501D-D0DC-4181-C4FE2C72A1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586890"/>
            <a:ext cx="10515600" cy="2828807"/>
          </a:xfrm>
        </p:spPr>
      </p:pic>
    </p:spTree>
    <p:extLst>
      <p:ext uri="{BB962C8B-B14F-4D97-AF65-F5344CB8AC3E}">
        <p14:creationId xmlns:p14="http://schemas.microsoft.com/office/powerpoint/2010/main" val="42508496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C0BBE0A-917B-77F4-FF8B-582875086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08190ADA-74B2-5D8B-13C2-2D929BD2E7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Value Function Estimation: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Lookup tables store </a:t>
            </a:r>
            <a:r>
              <a:rPr lang="en-US" altLang="zh-TW" b="1" dirty="0"/>
              <a:t>state values (V(s))</a:t>
            </a:r>
            <a:r>
              <a:rPr lang="en-US" altLang="zh-TW" dirty="0"/>
              <a:t> to avoid </a:t>
            </a:r>
            <a:r>
              <a:rPr lang="en-US" altLang="zh-TW" dirty="0" err="1"/>
              <a:t>recomputation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Python Implementation:</a:t>
            </a:r>
            <a:r>
              <a:rPr lang="en-US" altLang="zh-TW" dirty="0"/>
              <a:t> Can be a </a:t>
            </a:r>
            <a:r>
              <a:rPr lang="en-US" altLang="zh-TW" b="1" dirty="0"/>
              <a:t>list, NumPy array, or dictionary</a:t>
            </a:r>
            <a:r>
              <a:rPr lang="en-US" altLang="zh-TW" dirty="0"/>
              <a:t> mapping states to values.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Action-Value Function (Q-function):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Denoted as Qπ(</a:t>
            </a:r>
            <a:r>
              <a:rPr lang="en-US" altLang="zh-TW" b="1" dirty="0" err="1"/>
              <a:t>s,a</a:t>
            </a:r>
            <a:r>
              <a:rPr lang="en-US" altLang="zh-TW" b="1" dirty="0"/>
              <a:t>)</a:t>
            </a:r>
            <a:r>
              <a:rPr lang="en-US" altLang="zh-TW" dirty="0"/>
              <a:t> – Represents </a:t>
            </a:r>
            <a:r>
              <a:rPr lang="en-US" altLang="zh-TW" b="1" dirty="0"/>
              <a:t>expected return Gt</a:t>
            </a:r>
            <a:r>
              <a:rPr lang="en-US" altLang="zh-TW" dirty="0"/>
              <a:t> for taking action </a:t>
            </a:r>
            <a:r>
              <a:rPr lang="en-US" altLang="zh-TW" i="1" dirty="0"/>
              <a:t>a</a:t>
            </a:r>
            <a:r>
              <a:rPr lang="en-US" altLang="zh-TW" dirty="0"/>
              <a:t> in state </a:t>
            </a:r>
            <a:r>
              <a:rPr lang="en-US" altLang="zh-TW" i="1" dirty="0"/>
              <a:t>s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Helps agent </a:t>
            </a:r>
            <a:r>
              <a:rPr lang="en-US" altLang="zh-TW" b="1" dirty="0"/>
              <a:t>evaluate actions</a:t>
            </a:r>
            <a:r>
              <a:rPr lang="en-US" altLang="zh-TW" dirty="0"/>
              <a:t> for maximizing long-term rewards.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4073926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192677F-FAD2-6549-B9D2-E6B1EA92C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06C42423-16BC-0150-F6BF-B414FF4E6A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916146"/>
            <a:ext cx="10515600" cy="2170295"/>
          </a:xfrm>
        </p:spPr>
      </p:pic>
    </p:spTree>
    <p:extLst>
      <p:ext uri="{BB962C8B-B14F-4D97-AF65-F5344CB8AC3E}">
        <p14:creationId xmlns:p14="http://schemas.microsoft.com/office/powerpoint/2010/main" val="39271048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9D3F1B4-1F26-620D-A90F-E8476BE4E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Dynamic programming using the Bellman equation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CA6FC33-7CEA-77C2-61D3-25006FFA5A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The Bellman equation is one of the central elements of many RL algorithms.</a:t>
            </a:r>
          </a:p>
          <a:p>
            <a:r>
              <a:rPr lang="en-US" altLang="zh-TW" dirty="0"/>
              <a:t>The Bellman equation</a:t>
            </a:r>
            <a:r>
              <a:rPr lang="zh-TW" altLang="en-US" dirty="0"/>
              <a:t> </a:t>
            </a:r>
            <a:r>
              <a:rPr lang="en-US" altLang="zh-TW" dirty="0"/>
              <a:t>simplifies the computation of the value function, such that rather than summing over multiple time</a:t>
            </a:r>
            <a:r>
              <a:rPr lang="zh-TW" altLang="en-US" dirty="0"/>
              <a:t> </a:t>
            </a:r>
            <a:r>
              <a:rPr lang="en-US" altLang="zh-TW" dirty="0"/>
              <a:t>steps, it uses a recursion that is similar to the recursion for computing the return.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786415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42E2B27-B994-167F-3670-C53F41BE3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77D0D59D-036A-4012-55AA-E60E183247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9637" y="1825625"/>
            <a:ext cx="9752725" cy="4351338"/>
          </a:xfrm>
        </p:spPr>
      </p:pic>
    </p:spTree>
    <p:extLst>
      <p:ext uri="{BB962C8B-B14F-4D97-AF65-F5344CB8AC3E}">
        <p14:creationId xmlns:p14="http://schemas.microsoft.com/office/powerpoint/2010/main" val="7442789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330A2EB-6226-E812-6651-B1AA785DC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279A21E2-695F-24EF-92BE-63416027BB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42701" y="1825625"/>
            <a:ext cx="10106597" cy="4351338"/>
          </a:xfrm>
        </p:spPr>
      </p:pic>
    </p:spTree>
    <p:extLst>
      <p:ext uri="{BB962C8B-B14F-4D97-AF65-F5344CB8AC3E}">
        <p14:creationId xmlns:p14="http://schemas.microsoft.com/office/powerpoint/2010/main" val="375077134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69C5715-BFBE-2970-9CB7-C89C8E8E7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Reinforcement learning algorithms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897F3AC-71FE-8772-CC1D-38BBFC66ED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Dynamic Programming (DP):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Solves RL problems </a:t>
            </a:r>
            <a:r>
              <a:rPr lang="en-US" altLang="zh-TW" b="1" dirty="0"/>
              <a:t>assuming known environment dynamics</a:t>
            </a:r>
            <a:r>
              <a:rPr lang="en-US" altLang="zh-TW" dirty="0"/>
              <a:t> (transition probabilities).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Not feasible in many real-world RL tasks where dynamics are </a:t>
            </a:r>
            <a:r>
              <a:rPr lang="en-US" altLang="zh-TW" b="1" dirty="0"/>
              <a:t>unknown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Alternative RL Techniques:</a:t>
            </a:r>
            <a:r>
              <a:rPr lang="en-US" altLang="zh-TW" dirty="0"/>
              <a:t> Developed to handle </a:t>
            </a:r>
            <a:r>
              <a:rPr lang="en-US" altLang="zh-TW" b="1" dirty="0"/>
              <a:t>unknown environment dynamics</a:t>
            </a:r>
            <a:r>
              <a:rPr lang="en-US" altLang="zh-TW" dirty="0"/>
              <a:t> by learning through interaction: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Monte Carlo (MC):</a:t>
            </a:r>
            <a:r>
              <a:rPr lang="en-US" altLang="zh-TW" dirty="0"/>
              <a:t> Estimates value functions using </a:t>
            </a:r>
            <a:r>
              <a:rPr lang="en-US" altLang="zh-TW" b="1" dirty="0"/>
              <a:t>episode-based sampling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Temporal Difference (TD) Learning:</a:t>
            </a:r>
            <a:r>
              <a:rPr lang="en-US" altLang="zh-TW" dirty="0"/>
              <a:t> Learns from </a:t>
            </a:r>
            <a:r>
              <a:rPr lang="en-US" altLang="zh-TW" b="1" dirty="0"/>
              <a:t>bootstrapped updates</a:t>
            </a:r>
            <a:r>
              <a:rPr lang="en-US" altLang="zh-TW" dirty="0"/>
              <a:t> per time step.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Q-learning:</a:t>
            </a:r>
            <a:r>
              <a:rPr lang="en-US" altLang="zh-TW" dirty="0"/>
              <a:t> Model-free algorithm for </a:t>
            </a:r>
            <a:r>
              <a:rPr lang="en-US" altLang="zh-TW" b="1" dirty="0"/>
              <a:t>learning optimal action-value functions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Deep Q-learning:</a:t>
            </a:r>
            <a:r>
              <a:rPr lang="en-US" altLang="zh-TW" dirty="0"/>
              <a:t> Uses </a:t>
            </a:r>
            <a:r>
              <a:rPr lang="en-US" altLang="zh-TW" b="1" dirty="0"/>
              <a:t>deep neural networks</a:t>
            </a:r>
            <a:r>
              <a:rPr lang="en-US" altLang="zh-TW" dirty="0"/>
              <a:t> for function approximation in complex environments.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295601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2DE678A-7B5B-44D1-E3C7-047ECEDFC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B9AA4D36-1525-4825-8847-5D36221676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46022"/>
            <a:ext cx="10515600" cy="3910543"/>
          </a:xfrm>
        </p:spPr>
      </p:pic>
    </p:spTree>
    <p:extLst>
      <p:ext uri="{BB962C8B-B14F-4D97-AF65-F5344CB8AC3E}">
        <p14:creationId xmlns:p14="http://schemas.microsoft.com/office/powerpoint/2010/main" val="1259965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2391B7E-4DCE-44E9-1CB7-38508953F8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Introduction – learning from experience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6977E83-F58B-F609-13D0-7CF185007B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Reinforcement Learning (RL)</a:t>
            </a:r>
            <a:r>
              <a:rPr lang="en-US" altLang="zh-TW" dirty="0"/>
              <a:t>: A branch of machine learning focused on </a:t>
            </a:r>
            <a:r>
              <a:rPr lang="en-US" altLang="zh-TW" b="1" dirty="0"/>
              <a:t>learning optimal actions through rewards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Key Differences from Other ML Tasks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Supervised Learning</a:t>
            </a:r>
            <a:r>
              <a:rPr lang="en-US" altLang="zh-TW" dirty="0"/>
              <a:t>: Learns from labeled data to predict outcomes.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Unsupervised Learning</a:t>
            </a:r>
            <a:r>
              <a:rPr lang="en-US" altLang="zh-TW" dirty="0"/>
              <a:t>: Finds patterns in unlabeled data.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RL</a:t>
            </a:r>
            <a:r>
              <a:rPr lang="en-US" altLang="zh-TW" dirty="0"/>
              <a:t>: Learns by interacting with an environment and optimizing long-term rewards.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Fundamental RL Components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Agent</a:t>
            </a:r>
            <a:r>
              <a:rPr lang="en-US" altLang="zh-TW" dirty="0"/>
              <a:t> (decision-maker)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Environment</a:t>
            </a:r>
            <a:r>
              <a:rPr lang="en-US" altLang="zh-TW" dirty="0"/>
              <a:t> (interaction space)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Actions</a:t>
            </a:r>
            <a:r>
              <a:rPr lang="en-US" altLang="zh-TW" dirty="0"/>
              <a:t> (choices available to the agent)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Rewards</a:t>
            </a:r>
            <a:r>
              <a:rPr lang="en-US" altLang="zh-TW" dirty="0"/>
              <a:t> (feedback for actions)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Policy</a:t>
            </a:r>
            <a:r>
              <a:rPr lang="en-US" altLang="zh-TW" dirty="0"/>
              <a:t> (strategy for action selection)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Value Function</a:t>
            </a:r>
            <a:r>
              <a:rPr lang="en-US" altLang="zh-TW" dirty="0"/>
              <a:t> (long-term reward estimation)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Mathematical Formulation</a:t>
            </a:r>
            <a:r>
              <a:rPr lang="en-US" altLang="zh-TW" dirty="0"/>
              <a:t>: Based on the </a:t>
            </a:r>
            <a:r>
              <a:rPr lang="en-US" altLang="zh-TW" b="1" dirty="0"/>
              <a:t>Markov Decision Process (MDP)</a:t>
            </a:r>
            <a:r>
              <a:rPr lang="en-US" altLang="zh-TW" dirty="0"/>
              <a:t>, which models RL as a sequence of states, actions, rewards, and transitions.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84648158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E892E8A-37EF-C1F0-34A4-358626D2E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CBEF254-A2AA-9598-34F0-420D332F56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Upcoming RL Algorithms Covered: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Dynamic Programming (DP):</a:t>
            </a:r>
            <a:r>
              <a:rPr lang="en-US" altLang="zh-TW" dirty="0"/>
              <a:t> Assumes known transition dynamics.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Monte Carlo (MC):</a:t>
            </a:r>
            <a:r>
              <a:rPr lang="en-US" altLang="zh-TW" dirty="0"/>
              <a:t> Learns value functions via episode-based sampling.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Temporal Difference (TD) Learning:</a:t>
            </a:r>
            <a:r>
              <a:rPr lang="en-US" altLang="zh-TW" dirty="0"/>
              <a:t> Bootstraps updates per time step.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b="1" dirty="0"/>
              <a:t>SARSA (On-policy TD):</a:t>
            </a:r>
            <a:r>
              <a:rPr lang="en-US" altLang="zh-TW" dirty="0"/>
              <a:t> Learns from actions following the current policy.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b="1" dirty="0"/>
              <a:t>Q-learning (Off-policy TD):</a:t>
            </a:r>
            <a:r>
              <a:rPr lang="en-US" altLang="zh-TW" dirty="0"/>
              <a:t> Learns optimal action-values regardless of policy.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Deep Q-learning:</a:t>
            </a:r>
            <a:r>
              <a:rPr lang="en-US" altLang="zh-TW" dirty="0"/>
              <a:t> Uses neural networks for function approximation in complex RL tasks.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202190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C3CCC47-0DF3-A97E-413B-9D2EE7CDB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Dynamic programming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5E4854B-423E-1AFA-38BA-9A0FE03780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Assumptions in This Section: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Full knowledge of environment dynamics</a:t>
            </a:r>
            <a:r>
              <a:rPr lang="en-US" altLang="zh-TW" dirty="0"/>
              <a:t> – All transition probabilities are known.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Markov property holds</a:t>
            </a:r>
            <a:r>
              <a:rPr lang="en-US" altLang="zh-TW" dirty="0"/>
              <a:t> – Next action/reward depends only on the current state and action.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Mathematical Foundations: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Based on </a:t>
            </a:r>
            <a:r>
              <a:rPr lang="en-US" altLang="zh-TW" b="1" dirty="0"/>
              <a:t>Markov Decision Processes (MDPs)</a:t>
            </a:r>
            <a:r>
              <a:rPr lang="en-US" altLang="zh-TW" dirty="0"/>
              <a:t>, using the </a:t>
            </a:r>
            <a:r>
              <a:rPr lang="en-US" altLang="zh-TW" b="1" dirty="0"/>
              <a:t>Bellman equation</a:t>
            </a:r>
            <a:r>
              <a:rPr lang="en-US" altLang="zh-TW" dirty="0"/>
              <a:t> to define value functions.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Refer to earlier sections for formal derivations.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Limitations of Dynamic Programming: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Assumes </a:t>
            </a:r>
            <a:r>
              <a:rPr lang="en-US" altLang="zh-TW" b="1" dirty="0"/>
              <a:t>full knowledge</a:t>
            </a:r>
            <a:r>
              <a:rPr lang="en-US" altLang="zh-TW" dirty="0"/>
              <a:t> of environment dynamics, making it impractical for real-world RL tasks.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Useful </a:t>
            </a:r>
            <a:r>
              <a:rPr lang="en-US" altLang="zh-TW" b="1" dirty="0"/>
              <a:t>educationally</a:t>
            </a:r>
            <a:r>
              <a:rPr lang="en-US" altLang="zh-TW" dirty="0"/>
              <a:t> to introduce RL concepts before exploring advanced techniques.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Main Objectives: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Policy Evaluation</a:t>
            </a:r>
            <a:r>
              <a:rPr lang="en-US" altLang="zh-TW" dirty="0"/>
              <a:t> – Obtaining the </a:t>
            </a:r>
            <a:r>
              <a:rPr lang="en-US" altLang="zh-TW" b="1" dirty="0"/>
              <a:t>true state-value function</a:t>
            </a:r>
            <a:r>
              <a:rPr lang="en-US" altLang="zh-TW" dirty="0"/>
              <a:t> ( v_{\pi}(s) 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Generalized Policy Iteration</a:t>
            </a:r>
            <a:r>
              <a:rPr lang="en-US" altLang="zh-TW" dirty="0"/>
              <a:t> – Finding the </a:t>
            </a:r>
            <a:r>
              <a:rPr lang="en-US" altLang="zh-TW" b="1" dirty="0"/>
              <a:t>optimal value function</a:t>
            </a:r>
            <a:r>
              <a:rPr lang="en-US" altLang="zh-TW" dirty="0"/>
              <a:t> ( v_{*}(s) ).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12240464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D79962B-6B09-A2E0-9EEA-C6D96A285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i="1" dirty="0"/>
              <a:t>Policy evaluation – predicting the value function with dynamic programming</a:t>
            </a:r>
            <a:endParaRPr lang="zh-TW" altLang="en-US" i="1" dirty="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68ACE487-CFDF-503F-9B22-A825CB1F58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304674"/>
            <a:ext cx="10515600" cy="3393240"/>
          </a:xfrm>
        </p:spPr>
      </p:pic>
    </p:spTree>
    <p:extLst>
      <p:ext uri="{BB962C8B-B14F-4D97-AF65-F5344CB8AC3E}">
        <p14:creationId xmlns:p14="http://schemas.microsoft.com/office/powerpoint/2010/main" val="15177790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2924391-7833-D6B2-5822-9B9B4325B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i="1" dirty="0"/>
              <a:t>Improving the policy using the estimated value function</a:t>
            </a:r>
            <a:endParaRPr lang="zh-TW" altLang="en-US" i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6F62D2A-3BD5-C08C-6191-D910307A56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Policy Improvement Objective: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Find </a:t>
            </a:r>
            <a:r>
              <a:rPr lang="en-US" altLang="zh-TW" b="1" dirty="0"/>
              <a:t>new policy π′</a:t>
            </a:r>
            <a:r>
              <a:rPr lang="en-US" altLang="zh-TW" dirty="0"/>
              <a:t> that yields </a:t>
            </a:r>
            <a:r>
              <a:rPr lang="en-US" altLang="zh-TW" b="1" dirty="0"/>
              <a:t>higher or equal value</a:t>
            </a:r>
            <a:r>
              <a:rPr lang="en-US" altLang="zh-TW" dirty="0"/>
              <a:t> for each state compared to current policy </a:t>
            </a:r>
            <a:r>
              <a:rPr lang="en-US" altLang="zh-TW" b="1" dirty="0"/>
              <a:t>π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Expressed mathematically as </a:t>
            </a:r>
            <a:r>
              <a:rPr lang="en-US" altLang="zh-TW" b="1" dirty="0"/>
              <a:t>( v_{\pi'}(s) \</a:t>
            </a:r>
            <a:r>
              <a:rPr lang="en-US" altLang="zh-TW" b="1" dirty="0" err="1"/>
              <a:t>geq</a:t>
            </a:r>
            <a:r>
              <a:rPr lang="en-US" altLang="zh-TW" b="1" dirty="0"/>
              <a:t> v_{\pi}(s) \</a:t>
            </a:r>
            <a:r>
              <a:rPr lang="en-US" altLang="zh-TW" b="1" dirty="0" err="1"/>
              <a:t>forall</a:t>
            </a:r>
            <a:r>
              <a:rPr lang="en-US" altLang="zh-TW" b="1" dirty="0"/>
              <a:t> s )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Action-Value Function ( q_{\pi}(</a:t>
            </a:r>
            <a:r>
              <a:rPr lang="en-US" altLang="zh-TW" b="1" dirty="0" err="1"/>
              <a:t>s,a</a:t>
            </a:r>
            <a:r>
              <a:rPr lang="en-US" altLang="zh-TW" b="1" dirty="0"/>
              <a:t>) ):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Computed for each </a:t>
            </a:r>
            <a:r>
              <a:rPr lang="en-US" altLang="zh-TW" b="1" dirty="0"/>
              <a:t>state-action pair</a:t>
            </a:r>
            <a:r>
              <a:rPr lang="en-US" altLang="zh-TW" dirty="0"/>
              <a:t> based on the current </a:t>
            </a:r>
            <a:r>
              <a:rPr lang="en-US" altLang="zh-TW" b="1" dirty="0"/>
              <a:t>value function ( v_{\pi}(s) )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Determines which </a:t>
            </a:r>
            <a:r>
              <a:rPr lang="en-US" altLang="zh-TW" b="1" dirty="0"/>
              <a:t>next state ( s' )</a:t>
            </a:r>
            <a:r>
              <a:rPr lang="en-US" altLang="zh-TW" dirty="0"/>
              <a:t> would yield the highest value.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Policy Update Process: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Evaluate all </a:t>
            </a:r>
            <a:r>
              <a:rPr lang="en-US" altLang="zh-TW" b="1" dirty="0"/>
              <a:t>state-action pairs</a:t>
            </a:r>
            <a:r>
              <a:rPr lang="en-US" altLang="zh-TW" dirty="0"/>
              <a:t> using ( q_{\pi}(</a:t>
            </a:r>
            <a:r>
              <a:rPr lang="en-US" altLang="zh-TW" dirty="0" err="1"/>
              <a:t>s,a</a:t>
            </a:r>
            <a:r>
              <a:rPr lang="en-US" altLang="zh-TW" dirty="0"/>
              <a:t>) 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Compare suggested action from </a:t>
            </a:r>
            <a:r>
              <a:rPr lang="en-US" altLang="zh-TW" b="1" dirty="0"/>
              <a:t>current policy ( \pi )</a:t>
            </a:r>
            <a:r>
              <a:rPr lang="en-US" altLang="zh-TW" dirty="0"/>
              <a:t> vs. </a:t>
            </a:r>
            <a:r>
              <a:rPr lang="en-US" altLang="zh-TW" b="1" dirty="0"/>
              <a:t>highest value action from ( q_{\pi}(</a:t>
            </a:r>
            <a:r>
              <a:rPr lang="en-US" altLang="zh-TW" b="1" dirty="0" err="1"/>
              <a:t>s,a</a:t>
            </a:r>
            <a:r>
              <a:rPr lang="en-US" altLang="zh-TW" b="1" dirty="0"/>
              <a:t>) )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If different, </a:t>
            </a:r>
            <a:r>
              <a:rPr lang="en-US" altLang="zh-TW" b="1" dirty="0"/>
              <a:t>update policy ( \pi )</a:t>
            </a:r>
            <a:r>
              <a:rPr lang="en-US" altLang="zh-TW" dirty="0"/>
              <a:t> to assign probabilities to the action yielding the highest </a:t>
            </a:r>
            <a:r>
              <a:rPr lang="en-US" altLang="zh-TW" b="1" dirty="0"/>
              <a:t>( q_{\pi}(</a:t>
            </a:r>
            <a:r>
              <a:rPr lang="en-US" altLang="zh-TW" b="1" dirty="0" err="1"/>
              <a:t>s,a</a:t>
            </a:r>
            <a:r>
              <a:rPr lang="en-US" altLang="zh-TW" b="1" dirty="0"/>
              <a:t>) )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Outcome: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This iterative process refines policy to achieve </a:t>
            </a:r>
            <a:r>
              <a:rPr lang="en-US" altLang="zh-TW" b="1" dirty="0"/>
              <a:t>higher expected returns</a:t>
            </a:r>
            <a:r>
              <a:rPr lang="en-US" altLang="zh-TW" dirty="0"/>
              <a:t>—known as the </a:t>
            </a:r>
            <a:r>
              <a:rPr lang="en-US" altLang="zh-TW" b="1" dirty="0"/>
              <a:t>Policy Improvement Algorithm</a:t>
            </a:r>
            <a:r>
              <a:rPr lang="en-US" altLang="zh-TW" dirty="0"/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03092355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033827F-24E9-1E26-E068-8C8A8D578A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i="1" dirty="0"/>
              <a:t>Policy iteration</a:t>
            </a:r>
            <a:endParaRPr lang="zh-TW" altLang="en-US" i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1B8551D-804D-A210-391A-D08E4A4234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Policy Improvement Algorithm: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Guarantees a </a:t>
            </a:r>
            <a:r>
              <a:rPr lang="en-US" altLang="zh-TW" b="1" dirty="0"/>
              <a:t>strictly better policy</a:t>
            </a:r>
            <a:r>
              <a:rPr lang="en-US" altLang="zh-TW" dirty="0"/>
              <a:t> unless the current policy is already optimal.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If optimal, then ( v_{\pi}(s) = v_{\pi'}(s) = v_{*}(s) ) for all states.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Iterative Process: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Policy Evaluation:</a:t>
            </a:r>
            <a:r>
              <a:rPr lang="en-US" altLang="zh-TW" dirty="0"/>
              <a:t> Computes </a:t>
            </a:r>
            <a:r>
              <a:rPr lang="en-US" altLang="zh-TW" b="1" dirty="0"/>
              <a:t>value function ( v_{\pi}(s) )</a:t>
            </a:r>
            <a:r>
              <a:rPr lang="en-US" altLang="zh-TW" dirty="0"/>
              <a:t> under the current policy.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Policy Improvement:</a:t>
            </a:r>
            <a:r>
              <a:rPr lang="en-US" altLang="zh-TW" dirty="0"/>
              <a:t> Updates </a:t>
            </a:r>
            <a:r>
              <a:rPr lang="en-US" altLang="zh-TW" b="1" dirty="0"/>
              <a:t>policy ( \pi )</a:t>
            </a:r>
            <a:r>
              <a:rPr lang="en-US" altLang="zh-TW" dirty="0"/>
              <a:t> to favor actions with higher </a:t>
            </a:r>
            <a:r>
              <a:rPr lang="en-US" altLang="zh-TW" b="1" dirty="0"/>
              <a:t>( q_{\pi}(</a:t>
            </a:r>
            <a:r>
              <a:rPr lang="en-US" altLang="zh-TW" b="1" dirty="0" err="1"/>
              <a:t>s,a</a:t>
            </a:r>
            <a:r>
              <a:rPr lang="en-US" altLang="zh-TW" b="1" dirty="0"/>
              <a:t>) )</a:t>
            </a:r>
            <a:r>
              <a:rPr lang="en-US" altLang="zh-TW" dirty="0"/>
              <a:t> values.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Final Outcome: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Continuous application of </a:t>
            </a:r>
            <a:r>
              <a:rPr lang="en-US" altLang="zh-TW" b="1" dirty="0"/>
              <a:t>evaluation → improvement</a:t>
            </a:r>
            <a:r>
              <a:rPr lang="en-US" altLang="zh-TW" dirty="0"/>
              <a:t> leads to the </a:t>
            </a:r>
            <a:r>
              <a:rPr lang="en-US" altLang="zh-TW" b="1" dirty="0"/>
              <a:t>optimal policy</a:t>
            </a:r>
            <a:r>
              <a:rPr lang="en-US" altLang="zh-TW" dirty="0"/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14282226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1BF6B68-8FED-73F3-49B2-39B10C2EB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i="1" dirty="0"/>
              <a:t>Value iteration</a:t>
            </a:r>
            <a:endParaRPr lang="zh-TW" altLang="en-US" i="1" dirty="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9624147E-510B-95E6-78E7-95F3F2565E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268707"/>
            <a:ext cx="10515600" cy="3465173"/>
          </a:xfrm>
        </p:spPr>
      </p:pic>
    </p:spTree>
    <p:extLst>
      <p:ext uri="{BB962C8B-B14F-4D97-AF65-F5344CB8AC3E}">
        <p14:creationId xmlns:p14="http://schemas.microsoft.com/office/powerpoint/2010/main" val="15219932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37477D3-D49B-C631-E9F0-5B5F4A3DF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Reinforcement learning with Monte Carlo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D0114A4-5FA2-761C-BF60-3D8584E747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Limitation of Dynamic Programming:</a:t>
            </a:r>
            <a:r>
              <a:rPr lang="en-US" altLang="zh-TW" dirty="0"/>
              <a:t> Assumes </a:t>
            </a:r>
            <a:r>
              <a:rPr lang="en-US" altLang="zh-TW" b="1" dirty="0"/>
              <a:t>full knowledge</a:t>
            </a:r>
            <a:r>
              <a:rPr lang="en-US" altLang="zh-TW" dirty="0"/>
              <a:t> of environment dynamics, which is unrealistic in most RL problems.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Monte Carlo (MC) Methods: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Learn purely from interaction</a:t>
            </a:r>
            <a:r>
              <a:rPr lang="en-US" altLang="zh-TW" dirty="0"/>
              <a:t> without knowing state-transition probabilities.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Simulated experience</a:t>
            </a:r>
            <a:r>
              <a:rPr lang="en-US" altLang="zh-TW" dirty="0"/>
              <a:t> replaces pre-defined environment knowledge.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MC-Based RL Approach: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Define </a:t>
            </a:r>
            <a:r>
              <a:rPr lang="en-US" altLang="zh-TW" b="1" dirty="0"/>
              <a:t>agent class</a:t>
            </a:r>
            <a:r>
              <a:rPr lang="en-US" altLang="zh-TW" dirty="0"/>
              <a:t> that follows a </a:t>
            </a:r>
            <a:r>
              <a:rPr lang="en-US" altLang="zh-TW" b="1" dirty="0"/>
              <a:t>probabilistic policy ( \pi )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Agent </a:t>
            </a:r>
            <a:r>
              <a:rPr lang="en-US" altLang="zh-TW" b="1" dirty="0"/>
              <a:t>executes actions</a:t>
            </a:r>
            <a:r>
              <a:rPr lang="en-US" altLang="zh-TW" dirty="0"/>
              <a:t> per step, forming </a:t>
            </a:r>
            <a:r>
              <a:rPr lang="en-US" altLang="zh-TW" b="1" dirty="0"/>
              <a:t>simulated episodes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State-Value Function Computation: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Previously used </a:t>
            </a:r>
            <a:r>
              <a:rPr lang="en-US" altLang="zh-TW" b="1" dirty="0"/>
              <a:t>environment dynamics</a:t>
            </a:r>
            <a:r>
              <a:rPr lang="en-US" altLang="zh-TW" dirty="0"/>
              <a:t> in dynamic programming.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Now estimated via </a:t>
            </a:r>
            <a:r>
              <a:rPr lang="en-US" altLang="zh-TW" b="1" dirty="0"/>
              <a:t>MC-based methods</a:t>
            </a:r>
            <a:r>
              <a:rPr lang="en-US" altLang="zh-TW" dirty="0"/>
              <a:t>, averaging returns across visited states in episodes.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2059620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149F9AB-210E-45BA-867C-BC8792025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i="1" dirty="0"/>
              <a:t>State-value function estimation using MC</a:t>
            </a:r>
            <a:endParaRPr lang="zh-TW" altLang="en-US" i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043A558-2756-6E37-9D5C-85A363685F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Episode-Based Value Calculation: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After generating </a:t>
            </a:r>
            <a:r>
              <a:rPr lang="en-US" altLang="zh-TW" b="1" dirty="0"/>
              <a:t>episodes</a:t>
            </a:r>
            <a:r>
              <a:rPr lang="en-US" altLang="zh-TW" dirty="0"/>
              <a:t>, consider only those passing through a given </a:t>
            </a:r>
            <a:r>
              <a:rPr lang="en-US" altLang="zh-TW" b="1" dirty="0"/>
              <a:t>state ( s )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Use a </a:t>
            </a:r>
            <a:r>
              <a:rPr lang="en-US" altLang="zh-TW" b="1" dirty="0"/>
              <a:t>lookup table</a:t>
            </a:r>
            <a:r>
              <a:rPr lang="en-US" altLang="zh-TW" dirty="0"/>
              <a:t> to store values corresponding to the </a:t>
            </a:r>
            <a:r>
              <a:rPr lang="en-US" altLang="zh-TW" b="1" dirty="0"/>
              <a:t>value function ( V(</a:t>
            </a:r>
            <a:r>
              <a:rPr lang="en-US" altLang="zh-TW" b="1" dirty="0" err="1"/>
              <a:t>S_t</a:t>
            </a:r>
            <a:r>
              <a:rPr lang="en-US" altLang="zh-TW" b="1" dirty="0"/>
              <a:t> = s) )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First-Visit Monte Carlo Value Prediction: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Updates </a:t>
            </a:r>
            <a:r>
              <a:rPr lang="en-US" altLang="zh-TW" b="1" dirty="0"/>
              <a:t>state values</a:t>
            </a:r>
            <a:r>
              <a:rPr lang="en-US" altLang="zh-TW" dirty="0"/>
              <a:t> based on </a:t>
            </a:r>
            <a:r>
              <a:rPr lang="en-US" altLang="zh-TW" b="1" dirty="0"/>
              <a:t>total return</a:t>
            </a:r>
            <a:r>
              <a:rPr lang="en-US" altLang="zh-TW" dirty="0"/>
              <a:t> from the first time </a:t>
            </a:r>
            <a:r>
              <a:rPr lang="en-US" altLang="zh-TW" b="1" dirty="0"/>
              <a:t>state ( s )</a:t>
            </a:r>
            <a:r>
              <a:rPr lang="en-US" altLang="zh-TW" dirty="0"/>
              <a:t> is visited in an episode.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Does not rely on </a:t>
            </a:r>
            <a:r>
              <a:rPr lang="en-US" altLang="zh-TW" b="1" dirty="0"/>
              <a:t>environment transition probabilities</a:t>
            </a:r>
            <a:r>
              <a:rPr lang="en-US" altLang="zh-TW" dirty="0"/>
              <a:t>, making it suitable for </a:t>
            </a:r>
            <a:r>
              <a:rPr lang="en-US" altLang="zh-TW" b="1" dirty="0"/>
              <a:t>model-free RL</a:t>
            </a:r>
            <a:r>
              <a:rPr lang="en-US" altLang="zh-TW" dirty="0"/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2720937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8252DD7-D0CA-071F-97F3-B736B6349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i="1" dirty="0"/>
              <a:t>Action-value function estimation using MC</a:t>
            </a:r>
            <a:endParaRPr lang="zh-TW" altLang="en-US" i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72C20D9-F405-8784-3A59-591BD44BA6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Action-Value Function from State-Value Function: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If </a:t>
            </a:r>
            <a:r>
              <a:rPr lang="en-US" altLang="zh-TW" b="1" dirty="0"/>
              <a:t>environment dynamics are known</a:t>
            </a:r>
            <a:r>
              <a:rPr lang="en-US" altLang="zh-TW" dirty="0"/>
              <a:t>, we infer </a:t>
            </a:r>
            <a:r>
              <a:rPr lang="en-US" altLang="zh-TW" b="1" dirty="0"/>
              <a:t>Q-values</a:t>
            </a:r>
            <a:r>
              <a:rPr lang="en-US" altLang="zh-TW" dirty="0"/>
              <a:t> by looking ahead for the best action.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Not feasible</a:t>
            </a:r>
            <a:r>
              <a:rPr lang="en-US" altLang="zh-TW" dirty="0"/>
              <a:t> when environment dynamics are </a:t>
            </a:r>
            <a:r>
              <a:rPr lang="en-US" altLang="zh-TW" b="1" dirty="0"/>
              <a:t>unknown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Extending First-Visit MC for Action-Value Estimation: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Compute estimated </a:t>
            </a:r>
            <a:r>
              <a:rPr lang="en-US" altLang="zh-TW" b="1" dirty="0"/>
              <a:t>return for each state-action pair (s, a)</a:t>
            </a:r>
            <a:r>
              <a:rPr lang="en-US" altLang="zh-TW" dirty="0"/>
              <a:t> using </a:t>
            </a:r>
            <a:r>
              <a:rPr lang="en-US" altLang="zh-TW" b="1" dirty="0"/>
              <a:t>Q-function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Track </a:t>
            </a:r>
            <a:r>
              <a:rPr lang="en-US" altLang="zh-TW" b="1" dirty="0"/>
              <a:t>state-action visits</a:t>
            </a:r>
            <a:r>
              <a:rPr lang="en-US" altLang="zh-TW" dirty="0"/>
              <a:t> to refine estimates.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Exploration Challenge: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Some actions may </a:t>
            </a:r>
            <a:r>
              <a:rPr lang="en-US" altLang="zh-TW" b="1" dirty="0"/>
              <a:t>never be selected</a:t>
            </a:r>
            <a:r>
              <a:rPr lang="en-US" altLang="zh-TW" dirty="0"/>
              <a:t>, leading to </a:t>
            </a:r>
            <a:r>
              <a:rPr lang="en-US" altLang="zh-TW" b="1" dirty="0"/>
              <a:t>insufficient exploration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Solutions: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Exploratory Start:</a:t>
            </a:r>
            <a:r>
              <a:rPr lang="en-US" altLang="zh-TW" dirty="0"/>
              <a:t> Assume </a:t>
            </a:r>
            <a:r>
              <a:rPr lang="en-US" altLang="zh-TW" b="1" dirty="0"/>
              <a:t>every state-action pair</a:t>
            </a:r>
            <a:r>
              <a:rPr lang="en-US" altLang="zh-TW" dirty="0"/>
              <a:t> has a </a:t>
            </a:r>
            <a:r>
              <a:rPr lang="en-US" altLang="zh-TW" b="1" dirty="0"/>
              <a:t>non-zero probability</a:t>
            </a:r>
            <a:r>
              <a:rPr lang="en-US" altLang="zh-TW" dirty="0"/>
              <a:t> initially.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ε-Greedy Policy:</a:t>
            </a:r>
            <a:r>
              <a:rPr lang="en-US" altLang="zh-TW" dirty="0"/>
              <a:t> A method to balance </a:t>
            </a:r>
            <a:r>
              <a:rPr lang="en-US" altLang="zh-TW" b="1" dirty="0"/>
              <a:t>exploration vs. exploitation</a:t>
            </a:r>
            <a:r>
              <a:rPr lang="en-US" altLang="zh-TW" dirty="0"/>
              <a:t>, covered in the next section.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00658112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165410A-C7EF-EEE2-A534-40D192859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i="1" dirty="0"/>
              <a:t>Finding an optimal policy using MC control</a:t>
            </a:r>
            <a:endParaRPr lang="zh-TW" altLang="en-US" i="1" dirty="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B3B5F6C2-150E-29D0-F38A-82E04FCCB9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805166"/>
            <a:ext cx="10515600" cy="2392256"/>
          </a:xfrm>
        </p:spPr>
      </p:pic>
    </p:spTree>
    <p:extLst>
      <p:ext uri="{BB962C8B-B14F-4D97-AF65-F5344CB8AC3E}">
        <p14:creationId xmlns:p14="http://schemas.microsoft.com/office/powerpoint/2010/main" val="4177518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9FC7B15-B59C-22A8-49C3-27A4B41D9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Understanding reinforcement learning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20187D1-129E-1FB9-8FC9-172873293A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Supervised Learning: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Relies on </a:t>
            </a:r>
            <a:r>
              <a:rPr lang="en-US" altLang="zh-TW" b="1" dirty="0"/>
              <a:t>labeled training examples</a:t>
            </a:r>
            <a:r>
              <a:rPr lang="en-US" altLang="zh-TW" dirty="0"/>
              <a:t> from a human expert.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Goal: Train a model to </a:t>
            </a:r>
            <a:r>
              <a:rPr lang="en-US" altLang="zh-TW" b="1" dirty="0"/>
              <a:t>generalize well</a:t>
            </a:r>
            <a:r>
              <a:rPr lang="en-US" altLang="zh-TW" dirty="0"/>
              <a:t> to unseen examples.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Learns to assign correct labels, akin to </a:t>
            </a:r>
            <a:r>
              <a:rPr lang="en-US" altLang="zh-TW" b="1" dirty="0"/>
              <a:t>minimizing a loss function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Unsupervised Learning: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Focuses on capturing the </a:t>
            </a:r>
            <a:r>
              <a:rPr lang="en-US" altLang="zh-TW" b="1" dirty="0"/>
              <a:t>underlying structure</a:t>
            </a:r>
            <a:r>
              <a:rPr lang="en-US" altLang="zh-TW" dirty="0"/>
              <a:t> of data.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Examples: </a:t>
            </a:r>
            <a:r>
              <a:rPr lang="en-US" altLang="zh-TW" b="1" dirty="0"/>
              <a:t>Clustering</a:t>
            </a:r>
            <a:r>
              <a:rPr lang="en-US" altLang="zh-TW" dirty="0"/>
              <a:t>, </a:t>
            </a:r>
            <a:r>
              <a:rPr lang="en-US" altLang="zh-TW" b="1" dirty="0"/>
              <a:t>dimensionality reduction</a:t>
            </a:r>
            <a:r>
              <a:rPr lang="en-US" altLang="zh-TW" dirty="0"/>
              <a:t>, and </a:t>
            </a:r>
            <a:r>
              <a:rPr lang="en-US" altLang="zh-TW" b="1" dirty="0"/>
              <a:t>generative models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Reinforcement Learning (RL):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Third category</a:t>
            </a:r>
            <a:r>
              <a:rPr lang="en-US" altLang="zh-TW" dirty="0"/>
              <a:t> of machine learning, distinct from supervised/unsupervised learning.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Learning through interaction</a:t>
            </a:r>
            <a:r>
              <a:rPr lang="en-US" altLang="zh-TW" dirty="0"/>
              <a:t> rather than predefined labels.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Maximizes a </a:t>
            </a:r>
            <a:r>
              <a:rPr lang="en-US" altLang="zh-TW" b="1" dirty="0"/>
              <a:t>reward function</a:t>
            </a:r>
            <a:r>
              <a:rPr lang="en-US" altLang="zh-TW" dirty="0"/>
              <a:t> instead of minimizing a loss function.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Agent interacts with an </a:t>
            </a:r>
            <a:r>
              <a:rPr lang="en-US" altLang="zh-TW" b="1" dirty="0"/>
              <a:t>environment</a:t>
            </a:r>
            <a:r>
              <a:rPr lang="en-US" altLang="zh-TW" dirty="0"/>
              <a:t>, generating </a:t>
            </a:r>
            <a:r>
              <a:rPr lang="en-US" altLang="zh-TW" b="1" dirty="0"/>
              <a:t>episodes</a:t>
            </a:r>
            <a:r>
              <a:rPr lang="en-US" altLang="zh-TW" dirty="0"/>
              <a:t> of sequential decisions.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Rewards can be </a:t>
            </a:r>
            <a:r>
              <a:rPr lang="en-US" altLang="zh-TW" b="1" dirty="0"/>
              <a:t>delayed</a:t>
            </a:r>
            <a:r>
              <a:rPr lang="en-US" altLang="zh-TW" dirty="0"/>
              <a:t> until the end of an episode (e.g., winning/losing a chess game).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70325574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DA906AC-6D45-C5C1-3787-357C098FF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i="1" dirty="0"/>
              <a:t>Policy improvement – computing the greedy policy from the action-value function</a:t>
            </a:r>
            <a:endParaRPr lang="zh-TW" altLang="en-US" i="1" dirty="0"/>
          </a:p>
        </p:txBody>
      </p:sp>
      <p:pic>
        <p:nvPicPr>
          <p:cNvPr id="4" name="內容版面配置區 4">
            <a:extLst>
              <a:ext uri="{FF2B5EF4-FFF2-40B4-BE49-F238E27FC236}">
                <a16:creationId xmlns:a16="http://schemas.microsoft.com/office/drawing/2014/main" id="{1C69B8F7-F4E5-45CA-DB2A-410420A802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620587"/>
            <a:ext cx="10515600" cy="2761413"/>
          </a:xfrm>
        </p:spPr>
      </p:pic>
    </p:spTree>
    <p:extLst>
      <p:ext uri="{BB962C8B-B14F-4D97-AF65-F5344CB8AC3E}">
        <p14:creationId xmlns:p14="http://schemas.microsoft.com/office/powerpoint/2010/main" val="124698131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858FFA-D322-79D2-F779-07467CDD06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Temporal difference learning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FACAC0E-6651-4C7E-27D6-0D0A54E19D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TD Learning (Temporal Difference):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Improvement over MC-based RL</a:t>
            </a:r>
            <a:r>
              <a:rPr lang="en-US" altLang="zh-TW" dirty="0"/>
              <a:t>, learning from experience without requiring environment dynamics.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Main Difference from MC:</a:t>
            </a:r>
            <a:r>
              <a:rPr lang="en-US" altLang="zh-TW" dirty="0"/>
              <a:t>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dirty="0"/>
              <a:t>MC waits until the </a:t>
            </a:r>
            <a:r>
              <a:rPr lang="en-US" altLang="zh-TW" b="1" dirty="0"/>
              <a:t>end of an episode</a:t>
            </a:r>
            <a:r>
              <a:rPr lang="en-US" altLang="zh-TW" dirty="0"/>
              <a:t> to calculate total return.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dirty="0"/>
              <a:t>TD </a:t>
            </a:r>
            <a:r>
              <a:rPr lang="en-US" altLang="zh-TW" b="1" dirty="0"/>
              <a:t>updates values incrementally</a:t>
            </a:r>
            <a:r>
              <a:rPr lang="en-US" altLang="zh-TW" dirty="0"/>
              <a:t> during the episode.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Key Concept – Bootstrapping: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Uses </a:t>
            </a:r>
            <a:r>
              <a:rPr lang="en-US" altLang="zh-TW" b="1" dirty="0"/>
              <a:t>previous estimates</a:t>
            </a:r>
            <a:r>
              <a:rPr lang="en-US" altLang="zh-TW" dirty="0"/>
              <a:t> to update values </a:t>
            </a:r>
            <a:r>
              <a:rPr lang="en-US" altLang="zh-TW" b="1" dirty="0"/>
              <a:t>before episode completion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Not to be confused</a:t>
            </a:r>
            <a:r>
              <a:rPr lang="en-US" altLang="zh-TW" dirty="0"/>
              <a:t> with bootstrap methods from ensemble learning.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Two Main Tasks in TD Learning: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Value Prediction:</a:t>
            </a:r>
            <a:r>
              <a:rPr lang="en-US" altLang="zh-TW" dirty="0"/>
              <a:t> Estimating the value function for different states.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Control Task:</a:t>
            </a:r>
            <a:r>
              <a:rPr lang="en-US" altLang="zh-TW" dirty="0"/>
              <a:t> Improving policy to maximize future rewards.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8251343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4A3CCF2-34BD-1BE8-9F16-F29E0C9B7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i="1" dirty="0"/>
              <a:t>TD prediction</a:t>
            </a:r>
            <a:endParaRPr lang="zh-TW" altLang="en-US" i="1" dirty="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DC993BF3-6758-371C-E561-8FD6F6AA45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793247"/>
            <a:ext cx="10515600" cy="2416094"/>
          </a:xfrm>
        </p:spPr>
      </p:pic>
    </p:spTree>
    <p:extLst>
      <p:ext uri="{BB962C8B-B14F-4D97-AF65-F5344CB8AC3E}">
        <p14:creationId xmlns:p14="http://schemas.microsoft.com/office/powerpoint/2010/main" val="201413521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149EEBC-82DF-8A62-68E3-35FA617A4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22FD9DD7-459A-B1F1-3069-4B5CAD1B7B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3438" y="1825625"/>
            <a:ext cx="9465123" cy="4351338"/>
          </a:xfrm>
        </p:spPr>
      </p:pic>
    </p:spTree>
    <p:extLst>
      <p:ext uri="{BB962C8B-B14F-4D97-AF65-F5344CB8AC3E}">
        <p14:creationId xmlns:p14="http://schemas.microsoft.com/office/powerpoint/2010/main" val="219531401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7B8DAD9-B47F-8A8C-FAFC-F2462CB37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5062A847-3F0E-0431-DEA8-88DE71F236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166185"/>
            <a:ext cx="10515600" cy="3670217"/>
          </a:xfrm>
        </p:spPr>
      </p:pic>
    </p:spTree>
    <p:extLst>
      <p:ext uri="{BB962C8B-B14F-4D97-AF65-F5344CB8AC3E}">
        <p14:creationId xmlns:p14="http://schemas.microsoft.com/office/powerpoint/2010/main" val="411086339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2EC0A7C-6E8F-8E36-0A48-DC141E69A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E69B891-BDB6-1856-661E-3AB4941264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TD Control Task:</a:t>
            </a:r>
            <a:r>
              <a:rPr lang="en-US" altLang="zh-TW" dirty="0"/>
              <a:t> Moves beyond prediction to optimizing policy selection.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Two TD Control Approaches: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On-Policy Control (SARSA):</a:t>
            </a:r>
            <a:r>
              <a:rPr lang="en-US" altLang="zh-TW" dirty="0"/>
              <a:t>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dirty="0"/>
              <a:t>Updates </a:t>
            </a:r>
            <a:r>
              <a:rPr lang="en-US" altLang="zh-TW" b="1" dirty="0"/>
              <a:t>value function</a:t>
            </a:r>
            <a:r>
              <a:rPr lang="en-US" altLang="zh-TW" dirty="0"/>
              <a:t> using actions </a:t>
            </a:r>
            <a:r>
              <a:rPr lang="en-US" altLang="zh-TW" b="1" dirty="0"/>
              <a:t>from the same policy</a:t>
            </a:r>
            <a:r>
              <a:rPr lang="en-US" altLang="zh-TW" dirty="0"/>
              <a:t> that the agent follows.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Off-Policy Control (Q-Learning):</a:t>
            </a:r>
            <a:r>
              <a:rPr lang="en-US" altLang="zh-TW" dirty="0"/>
              <a:t>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dirty="0"/>
              <a:t>Updates </a:t>
            </a:r>
            <a:r>
              <a:rPr lang="en-US" altLang="zh-TW" b="1" dirty="0"/>
              <a:t>value function</a:t>
            </a:r>
            <a:r>
              <a:rPr lang="en-US" altLang="zh-TW" dirty="0"/>
              <a:t> based on </a:t>
            </a:r>
            <a:r>
              <a:rPr lang="en-US" altLang="zh-TW" b="1" dirty="0"/>
              <a:t>actions outside the current policy</a:t>
            </a:r>
            <a:r>
              <a:rPr lang="en-US" altLang="zh-TW" dirty="0"/>
              <a:t>—can learn optimal policy independently.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Use of Generalized Policy Iteration (GPI):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GPI framework applies to both </a:t>
            </a:r>
            <a:r>
              <a:rPr lang="en-US" altLang="zh-TW" b="1" dirty="0"/>
              <a:t>dynamic programming</a:t>
            </a:r>
            <a:r>
              <a:rPr lang="en-US" altLang="zh-TW" dirty="0"/>
              <a:t>, </a:t>
            </a:r>
            <a:r>
              <a:rPr lang="en-US" altLang="zh-TW" b="1" dirty="0"/>
              <a:t>MC methods</a:t>
            </a:r>
            <a:r>
              <a:rPr lang="en-US" altLang="zh-TW" dirty="0"/>
              <a:t>, and </a:t>
            </a:r>
            <a:r>
              <a:rPr lang="en-US" altLang="zh-TW" b="1" dirty="0"/>
              <a:t>TD learning</a:t>
            </a:r>
            <a:r>
              <a:rPr lang="en-US" altLang="zh-TW" dirty="0"/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9508916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44E8635-92AC-7165-F096-9808E3DED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i="1" dirty="0"/>
              <a:t>On-policy TD control (SARSA)</a:t>
            </a:r>
            <a:endParaRPr lang="zh-TW" altLang="en-US" i="1" dirty="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D66D2161-E91F-5DC8-5E1C-AFC514823E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5921" y="1825625"/>
            <a:ext cx="10120157" cy="4351338"/>
          </a:xfrm>
        </p:spPr>
      </p:pic>
    </p:spTree>
    <p:extLst>
      <p:ext uri="{BB962C8B-B14F-4D97-AF65-F5344CB8AC3E}">
        <p14:creationId xmlns:p14="http://schemas.microsoft.com/office/powerpoint/2010/main" val="128508020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7AE13F8-AEF5-B94A-2636-B6F11671D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i="1" dirty="0"/>
              <a:t>Off-policy TD control (Q-learning)</a:t>
            </a:r>
            <a:endParaRPr lang="zh-TW" altLang="en-US" i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1B7D6AB-B6D0-5F7C-5AD3-191BCAC0FF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On-Policy TD Control: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Action-value function </a:t>
            </a:r>
            <a:r>
              <a:rPr lang="en-US" altLang="zh-TW" b="1" dirty="0"/>
              <a:t>updated using actions from the current policy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Separate step for policy improvement</a:t>
            </a:r>
            <a:r>
              <a:rPr lang="en-US" altLang="zh-TW" dirty="0"/>
              <a:t> by selecting the highest-value action.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Off-Policy Alternative (Q-Learning):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Combines</a:t>
            </a:r>
            <a:r>
              <a:rPr lang="en-US" altLang="zh-TW" dirty="0"/>
              <a:t> action-value function update and policy improvement in one step.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Instead of using </a:t>
            </a:r>
            <a:r>
              <a:rPr lang="en-US" altLang="zh-TW" b="1" dirty="0"/>
              <a:t>At+1 (next action chosen by the current policy)</a:t>
            </a:r>
            <a:r>
              <a:rPr lang="en-US" altLang="zh-TW" dirty="0"/>
              <a:t>, we select the </a:t>
            </a:r>
            <a:r>
              <a:rPr lang="en-US" altLang="zh-TW" b="1" dirty="0"/>
              <a:t>best possible action</a:t>
            </a:r>
            <a:r>
              <a:rPr lang="en-US" altLang="zh-TW" dirty="0"/>
              <a:t>, even if it’s not chosen by the agent.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This allows learning an </a:t>
            </a:r>
            <a:r>
              <a:rPr lang="en-US" altLang="zh-TW" b="1" dirty="0"/>
              <a:t>optimal policy</a:t>
            </a:r>
            <a:r>
              <a:rPr lang="en-US" altLang="zh-TW" dirty="0"/>
              <a:t>, independent of the agent's current policy.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06806316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5F46340-BB82-A98E-AD92-5373B404A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AF03ED79-465F-1B8C-8ED9-1827F9DF5F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303016"/>
            <a:ext cx="10515600" cy="3396555"/>
          </a:xfrm>
        </p:spPr>
      </p:pic>
    </p:spTree>
    <p:extLst>
      <p:ext uri="{BB962C8B-B14F-4D97-AF65-F5344CB8AC3E}">
        <p14:creationId xmlns:p14="http://schemas.microsoft.com/office/powerpoint/2010/main" val="70333738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CE32C97-E668-CD47-CEBF-052C34115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Implementing our first RL algorithm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C0DB5D6-A11D-BCF3-062E-8355F9076A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Q_Learning.ipynb</a:t>
            </a:r>
            <a:endParaRPr lang="en-US" altLang="zh-TW" dirty="0"/>
          </a:p>
          <a:p>
            <a:r>
              <a:rPr lang="en-US" altLang="zh-TW" dirty="0"/>
              <a:t>q_learning.py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120146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9FC0B5F-4F13-48C5-126B-0A8B6D36B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B64D67D-B2EB-8B37-3F6A-6F9AB3809C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RL Learning Process: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Input is the </a:t>
            </a:r>
            <a:r>
              <a:rPr lang="en-US" altLang="zh-TW" b="1" dirty="0"/>
              <a:t>current state</a:t>
            </a:r>
            <a:r>
              <a:rPr lang="en-US" altLang="zh-TW" dirty="0"/>
              <a:t> (e.g., chessboard configuration).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Impossible to pre-label every state; </a:t>
            </a:r>
            <a:r>
              <a:rPr lang="en-US" altLang="zh-TW" b="1" dirty="0"/>
              <a:t>rewards/penalties</a:t>
            </a:r>
            <a:r>
              <a:rPr lang="en-US" altLang="zh-TW" dirty="0"/>
              <a:t> given only at the end of an episode.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Agent is </a:t>
            </a:r>
            <a:r>
              <a:rPr lang="en-US" altLang="zh-TW" b="1" dirty="0"/>
              <a:t>not explicitly taught</a:t>
            </a:r>
            <a:r>
              <a:rPr lang="en-US" altLang="zh-TW" dirty="0"/>
              <a:t> steps but </a:t>
            </a:r>
            <a:r>
              <a:rPr lang="en-US" altLang="zh-TW" b="1" dirty="0"/>
              <a:t>learns through trial and error</a:t>
            </a:r>
            <a:r>
              <a:rPr lang="en-US" altLang="zh-TW" dirty="0"/>
              <a:t> to maximize rewards.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Key Advantages of RL: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Ideal for </a:t>
            </a:r>
            <a:r>
              <a:rPr lang="en-US" altLang="zh-TW" b="1" dirty="0"/>
              <a:t>decision-making in complex environments</a:t>
            </a:r>
            <a:r>
              <a:rPr lang="en-US" altLang="zh-TW" dirty="0"/>
              <a:t> with uncertain or undefined steps.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Used in </a:t>
            </a:r>
            <a:r>
              <a:rPr lang="en-US" altLang="zh-TW" b="1" dirty="0"/>
              <a:t>games</a:t>
            </a:r>
            <a:r>
              <a:rPr lang="en-US" altLang="zh-TW" dirty="0"/>
              <a:t>, </a:t>
            </a:r>
            <a:r>
              <a:rPr lang="en-US" altLang="zh-TW" b="1" dirty="0"/>
              <a:t>robotics</a:t>
            </a:r>
            <a:r>
              <a:rPr lang="en-US" altLang="zh-TW" dirty="0"/>
              <a:t>, and </a:t>
            </a:r>
            <a:r>
              <a:rPr lang="en-US" altLang="zh-TW" b="1" dirty="0"/>
              <a:t>nature-inspired tasks</a:t>
            </a:r>
            <a:r>
              <a:rPr lang="en-US" altLang="zh-TW" dirty="0"/>
              <a:t> (e.g., dog training via rewards).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Example: A medical dog </a:t>
            </a:r>
            <a:r>
              <a:rPr lang="en-US" altLang="zh-TW" b="1" dirty="0"/>
              <a:t>learns</a:t>
            </a:r>
            <a:r>
              <a:rPr lang="en-US" altLang="zh-TW" dirty="0"/>
              <a:t> to detect seizures through reward reinforcement.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Challenges in RL: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Sequence dependence:</a:t>
            </a:r>
            <a:r>
              <a:rPr lang="en-US" altLang="zh-TW" dirty="0"/>
              <a:t> Future states depend on previous actions, making training unstable.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Delayed reward problem:</a:t>
            </a:r>
            <a:r>
              <a:rPr lang="en-US" altLang="zh-TW" dirty="0"/>
              <a:t> An action at time </a:t>
            </a:r>
            <a:r>
              <a:rPr lang="en-US" altLang="zh-TW" i="1" dirty="0"/>
              <a:t>t</a:t>
            </a:r>
            <a:r>
              <a:rPr lang="en-US" altLang="zh-TW" dirty="0"/>
              <a:t> may yield a reward many steps later.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RL remains an </a:t>
            </a:r>
            <a:r>
              <a:rPr lang="en-US" altLang="zh-TW" b="1" dirty="0"/>
              <a:t>active research area</a:t>
            </a:r>
            <a:r>
              <a:rPr lang="en-US" altLang="zh-TW" dirty="0"/>
              <a:t> with many unresolved challenges.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69433386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29D3C37-A2EE-B432-F116-5162A9962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A glance at deep Q-learning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D9E2DF7-15DF-23EB-2CF7-E887E81264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Limitations of Tabular Q-Learning: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Works well for </a:t>
            </a:r>
            <a:r>
              <a:rPr lang="en-US" altLang="zh-TW" b="1" dirty="0"/>
              <a:t>small discrete state spaces</a:t>
            </a:r>
            <a:r>
              <a:rPr lang="en-US" altLang="zh-TW" dirty="0"/>
              <a:t> (e.g., grid world example).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Becomes impractical for </a:t>
            </a:r>
            <a:r>
              <a:rPr lang="en-US" altLang="zh-TW" b="1" dirty="0"/>
              <a:t>large or continuous state spaces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Some states may </a:t>
            </a:r>
            <a:r>
              <a:rPr lang="en-US" altLang="zh-TW" b="1" dirty="0"/>
              <a:t>never be visited</a:t>
            </a:r>
            <a:r>
              <a:rPr lang="en-US" altLang="zh-TW" dirty="0"/>
              <a:t>, making generalization difficult.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Function Approximation Approach: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Instead of storing Q-values in a table, use a </a:t>
            </a:r>
            <a:r>
              <a:rPr lang="en-US" altLang="zh-TW" b="1" dirty="0"/>
              <a:t>parametric function ( </a:t>
            </a:r>
            <a:r>
              <a:rPr lang="en-US" altLang="zh-TW" b="1" dirty="0" err="1"/>
              <a:t>v_w</a:t>
            </a:r>
            <a:r>
              <a:rPr lang="en-US" altLang="zh-TW" b="1" dirty="0"/>
              <a:t>(</a:t>
            </a:r>
            <a:r>
              <a:rPr lang="en-US" altLang="zh-TW" b="1" dirty="0" err="1"/>
              <a:t>x_s</a:t>
            </a:r>
            <a:r>
              <a:rPr lang="en-US" altLang="zh-TW" b="1" dirty="0"/>
              <a:t>) )</a:t>
            </a:r>
            <a:r>
              <a:rPr lang="en-US" altLang="zh-TW" dirty="0"/>
              <a:t> to approximate the value function.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( </a:t>
            </a:r>
            <a:r>
              <a:rPr lang="en-US" altLang="zh-TW" b="1" dirty="0" err="1"/>
              <a:t>v_w</a:t>
            </a:r>
            <a:r>
              <a:rPr lang="en-US" altLang="zh-TW" b="1" dirty="0"/>
              <a:t>(</a:t>
            </a:r>
            <a:r>
              <a:rPr lang="en-US" altLang="zh-TW" b="1" dirty="0" err="1"/>
              <a:t>x_s</a:t>
            </a:r>
            <a:r>
              <a:rPr lang="en-US" altLang="zh-TW" b="1" dirty="0"/>
              <a:t>) \</a:t>
            </a:r>
            <a:r>
              <a:rPr lang="en-US" altLang="zh-TW" b="1" dirty="0" err="1"/>
              <a:t>approx</a:t>
            </a:r>
            <a:r>
              <a:rPr lang="en-US" altLang="zh-TW" b="1" dirty="0"/>
              <a:t> v_{\pi}(s) )</a:t>
            </a:r>
            <a:r>
              <a:rPr lang="en-US" altLang="zh-TW" dirty="0"/>
              <a:t>, where ( </a:t>
            </a:r>
            <a:r>
              <a:rPr lang="en-US" altLang="zh-TW" dirty="0" err="1"/>
              <a:t>x_s</a:t>
            </a:r>
            <a:r>
              <a:rPr lang="en-US" altLang="zh-TW" dirty="0"/>
              <a:t> ) is a set of </a:t>
            </a:r>
            <a:r>
              <a:rPr lang="en-US" altLang="zh-TW" b="1" dirty="0"/>
              <a:t>feature representations</a:t>
            </a:r>
            <a:r>
              <a:rPr lang="en-US" altLang="zh-TW" dirty="0"/>
              <a:t> of states.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Deep Q-Network (DQN):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Uses a </a:t>
            </a:r>
            <a:r>
              <a:rPr lang="en-US" altLang="zh-TW" b="1" dirty="0"/>
              <a:t>deep neural network (DNN)</a:t>
            </a:r>
            <a:r>
              <a:rPr lang="en-US" altLang="zh-TW" dirty="0"/>
              <a:t> as the function approximator.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Action-value function ( </a:t>
            </a:r>
            <a:r>
              <a:rPr lang="en-US" altLang="zh-TW" b="1" dirty="0" err="1"/>
              <a:t>q_w</a:t>
            </a:r>
            <a:r>
              <a:rPr lang="en-US" altLang="zh-TW" b="1" dirty="0"/>
              <a:t>(</a:t>
            </a:r>
            <a:r>
              <a:rPr lang="en-US" altLang="zh-TW" b="1" dirty="0" err="1"/>
              <a:t>x_s</a:t>
            </a:r>
            <a:r>
              <a:rPr lang="en-US" altLang="zh-TW" b="1" dirty="0"/>
              <a:t>, a) )</a:t>
            </a:r>
            <a:r>
              <a:rPr lang="en-US" altLang="zh-TW" dirty="0"/>
              <a:t> predicts Q-values given state ( </a:t>
            </a:r>
            <a:r>
              <a:rPr lang="en-US" altLang="zh-TW" dirty="0" err="1"/>
              <a:t>x_s</a:t>
            </a:r>
            <a:r>
              <a:rPr lang="en-US" altLang="zh-TW" dirty="0"/>
              <a:t> ) and action ( a 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Training:</a:t>
            </a:r>
            <a:r>
              <a:rPr lang="en-US" altLang="zh-TW" dirty="0"/>
              <a:t> Weights updated using the </a:t>
            </a:r>
            <a:r>
              <a:rPr lang="en-US" altLang="zh-TW" b="1" dirty="0"/>
              <a:t>Q-learning algorithm</a:t>
            </a:r>
            <a:r>
              <a:rPr lang="en-US" altLang="zh-TW" dirty="0"/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00030573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F071CCF-EA83-C72E-4245-914A741DF3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35704478-9D0F-7565-FBB5-B87D8A9400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28738" y="1825851"/>
            <a:ext cx="9534525" cy="4350886"/>
          </a:xfrm>
        </p:spPr>
      </p:pic>
    </p:spTree>
    <p:extLst>
      <p:ext uri="{BB962C8B-B14F-4D97-AF65-F5344CB8AC3E}">
        <p14:creationId xmlns:p14="http://schemas.microsoft.com/office/powerpoint/2010/main" val="118509568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C89A26A-706C-F664-2C2B-0079EEEBAA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Training a DQN model according to the Q-learning algorithm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9F6656B-0B77-9C23-A92E-319605AF10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b="1" dirty="0"/>
              <a:t>Training a Deep Q-Network (DQN)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Uses the </a:t>
            </a:r>
            <a:r>
              <a:rPr lang="en-US" altLang="zh-TW" b="1" dirty="0"/>
              <a:t>Q-learning algorithm</a:t>
            </a:r>
            <a:r>
              <a:rPr lang="en-US" altLang="zh-TW" dirty="0"/>
              <a:t> but requires modifications to standard Q-learning.  </a:t>
            </a:r>
          </a:p>
          <a:p>
            <a:r>
              <a:rPr lang="en-US" altLang="zh-TW" b="1" dirty="0"/>
              <a:t>Key Modification – `</a:t>
            </a:r>
            <a:r>
              <a:rPr lang="en-US" altLang="zh-TW" b="1" dirty="0" err="1"/>
              <a:t>choose_action</a:t>
            </a:r>
            <a:r>
              <a:rPr lang="en-US" altLang="zh-TW" b="1" dirty="0"/>
              <a:t>()` Method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Previously, action values were </a:t>
            </a:r>
            <a:r>
              <a:rPr lang="en-US" altLang="zh-TW" b="1" dirty="0"/>
              <a:t>stored in a dictionary</a:t>
            </a:r>
            <a:r>
              <a:rPr lang="en-US" altLang="zh-TW" dirty="0"/>
              <a:t> (tabular Q-learning).  </a:t>
            </a:r>
          </a:p>
          <a:p>
            <a:pPr lvl="1"/>
            <a:r>
              <a:rPr lang="en-US" altLang="zh-TW" dirty="0"/>
              <a:t>Now, the function performs a </a:t>
            </a:r>
            <a:r>
              <a:rPr lang="en-US" altLang="zh-TW" b="1" dirty="0"/>
              <a:t>forward pass through a neural network (NN)</a:t>
            </a:r>
            <a:r>
              <a:rPr lang="en-US" altLang="zh-TW" dirty="0"/>
              <a:t> to compute action values.  </a:t>
            </a:r>
          </a:p>
          <a:p>
            <a:r>
              <a:rPr lang="en-US" altLang="zh-TW" b="1" dirty="0"/>
              <a:t>Additional DQN Modifications</a:t>
            </a:r>
            <a:r>
              <a:rPr lang="en-US" altLang="zh-TW" dirty="0"/>
              <a:t>:  </a:t>
            </a:r>
          </a:p>
          <a:p>
            <a:pPr lvl="1"/>
            <a:r>
              <a:rPr lang="en-US" altLang="zh-TW" dirty="0"/>
              <a:t>Further improvements and techniques will be described in the next subsections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3879782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F885185-85E5-FFF0-526F-3FAF8ED3C3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i="1" dirty="0"/>
              <a:t>Replay memory</a:t>
            </a:r>
            <a:endParaRPr lang="zh-TW" altLang="en-US" i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03026991-791F-1767-C919-5B1267BC87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TW" b="1" dirty="0"/>
              <a:t>Impact of Neural Network Approximation in Q-learning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Previously, tabular Q-learning updated </a:t>
            </a:r>
            <a:r>
              <a:rPr lang="en-US" altLang="zh-TW" b="1" dirty="0"/>
              <a:t>specific state-action pairs</a:t>
            </a:r>
            <a:r>
              <a:rPr lang="en-US" altLang="zh-TW" dirty="0"/>
              <a:t> independently.  </a:t>
            </a:r>
          </a:p>
          <a:p>
            <a:pPr lvl="1"/>
            <a:r>
              <a:rPr lang="en-US" altLang="zh-TW" dirty="0"/>
              <a:t>Now, NN-based Q-learning </a:t>
            </a:r>
            <a:r>
              <a:rPr lang="en-US" altLang="zh-TW" b="1" dirty="0"/>
              <a:t>updates weights</a:t>
            </a:r>
            <a:r>
              <a:rPr lang="en-US" altLang="zh-TW" dirty="0"/>
              <a:t>, affecting multiple states.  </a:t>
            </a:r>
          </a:p>
          <a:p>
            <a:r>
              <a:rPr lang="en-US" altLang="zh-TW" b="1" dirty="0"/>
              <a:t>Challenges in Training a DQN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b="1" dirty="0"/>
              <a:t>Dynamic episodes</a:t>
            </a:r>
            <a:r>
              <a:rPr lang="en-US" altLang="zh-TW" dirty="0"/>
              <a:t>: Some states </a:t>
            </a:r>
            <a:r>
              <a:rPr lang="en-US" altLang="zh-TW" b="1" dirty="0"/>
              <a:t>visited early</a:t>
            </a:r>
            <a:r>
              <a:rPr lang="en-US" altLang="zh-TW" dirty="0"/>
              <a:t> may rarely appear later in training.  </a:t>
            </a:r>
          </a:p>
          <a:p>
            <a:pPr lvl="1"/>
            <a:r>
              <a:rPr lang="en-US" altLang="zh-TW" b="1" dirty="0"/>
              <a:t>Non-IID samples</a:t>
            </a:r>
            <a:r>
              <a:rPr lang="en-US" altLang="zh-TW" dirty="0"/>
              <a:t>: Unlike supervised learning, RL transitions form </a:t>
            </a:r>
            <a:r>
              <a:rPr lang="en-US" altLang="zh-TW" b="1" dirty="0"/>
              <a:t>sequential dependencies</a:t>
            </a:r>
            <a:r>
              <a:rPr lang="en-US" altLang="zh-TW" dirty="0"/>
              <a:t>, violating IID assumptions.  </a:t>
            </a:r>
          </a:p>
          <a:p>
            <a:r>
              <a:rPr lang="en-US" altLang="zh-TW" b="1" dirty="0"/>
              <a:t>Solution – Experience Replay:</a:t>
            </a:r>
          </a:p>
          <a:p>
            <a:pPr lvl="1"/>
            <a:r>
              <a:rPr lang="en-US" altLang="zh-TW" dirty="0"/>
              <a:t>Store </a:t>
            </a:r>
            <a:r>
              <a:rPr lang="en-US" altLang="zh-TW" b="1" dirty="0"/>
              <a:t>transition tuples (</a:t>
            </a:r>
            <a:r>
              <a:rPr lang="en-US" altLang="zh-TW" b="1" dirty="0" err="1"/>
              <a:t>qw</a:t>
            </a:r>
            <a:r>
              <a:rPr lang="en-US" altLang="zh-TW" b="1" dirty="0"/>
              <a:t>(</a:t>
            </a:r>
            <a:r>
              <a:rPr lang="en-US" altLang="zh-TW" b="1" dirty="0" err="1"/>
              <a:t>xs</a:t>
            </a:r>
            <a:r>
              <a:rPr lang="en-US" altLang="zh-TW" b="1" dirty="0"/>
              <a:t>, a))</a:t>
            </a:r>
            <a:r>
              <a:rPr lang="en-US" altLang="zh-TW" dirty="0"/>
              <a:t> in a </a:t>
            </a:r>
            <a:r>
              <a:rPr lang="en-US" altLang="zh-TW" b="1" dirty="0"/>
              <a:t>replay memory buffer</a:t>
            </a:r>
            <a:r>
              <a:rPr lang="en-US" altLang="zh-TW" dirty="0"/>
              <a:t>.  </a:t>
            </a:r>
          </a:p>
          <a:p>
            <a:pPr lvl="1"/>
            <a:r>
              <a:rPr lang="en-US" altLang="zh-TW" dirty="0"/>
              <a:t>After each interaction, </a:t>
            </a:r>
            <a:r>
              <a:rPr lang="en-US" altLang="zh-TW" b="1" dirty="0"/>
              <a:t>append new transition</a:t>
            </a:r>
            <a:r>
              <a:rPr lang="en-US" altLang="zh-TW" dirty="0"/>
              <a:t>, removing the oldest (e.g., `pop(0)` in Python).  </a:t>
            </a:r>
          </a:p>
          <a:p>
            <a:pPr lvl="1"/>
            <a:r>
              <a:rPr lang="en-US" altLang="zh-TW" dirty="0"/>
              <a:t>Sample </a:t>
            </a:r>
            <a:r>
              <a:rPr lang="en-US" altLang="zh-TW" b="1" dirty="0"/>
              <a:t>mini-batches randomly</a:t>
            </a:r>
            <a:r>
              <a:rPr lang="en-US" altLang="zh-TW" dirty="0"/>
              <a:t> from memory for stable training updates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96302731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8F834E-7800-14BE-A85F-2B1E901EC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CE09948A-2E20-975E-271D-055348D92A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916607"/>
            <a:ext cx="10515600" cy="4169373"/>
          </a:xfrm>
        </p:spPr>
      </p:pic>
    </p:spTree>
    <p:extLst>
      <p:ext uri="{BB962C8B-B14F-4D97-AF65-F5344CB8AC3E}">
        <p14:creationId xmlns:p14="http://schemas.microsoft.com/office/powerpoint/2010/main" val="336143018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6729F75-AC82-BAF9-3055-D1F5B817E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i="1" dirty="0"/>
              <a:t>Determining the target values for computing the loss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6B68D3A-3A6F-475A-BFD2-3ED944D262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Updating the DQN Model Parameters: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Transition quintuple </a:t>
            </a:r>
            <a:r>
              <a:rPr lang="en-US" altLang="zh-TW" b="1" dirty="0"/>
              <a:t>(T = (</a:t>
            </a:r>
            <a:r>
              <a:rPr lang="en-US" altLang="zh-TW" b="1" dirty="0" err="1"/>
              <a:t>x_s</a:t>
            </a:r>
            <a:r>
              <a:rPr lang="en-US" altLang="zh-TW" b="1" dirty="0"/>
              <a:t>, a, r, </a:t>
            </a:r>
            <a:r>
              <a:rPr lang="en-US" altLang="zh-TW" b="1" dirty="0" err="1"/>
              <a:t>x_s</a:t>
            </a:r>
            <a:r>
              <a:rPr lang="en-US" altLang="zh-TW" b="1" dirty="0"/>
              <a:t>', done) )</a:t>
            </a:r>
            <a:r>
              <a:rPr lang="en-US" altLang="zh-TW" dirty="0"/>
              <a:t> stored in replay memory.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Perform </a:t>
            </a:r>
            <a:r>
              <a:rPr lang="en-US" altLang="zh-TW" b="1" dirty="0"/>
              <a:t>two forward passes</a:t>
            </a:r>
            <a:r>
              <a:rPr lang="en-US" altLang="zh-TW" dirty="0"/>
              <a:t> through the DQN model: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b="1" dirty="0"/>
              <a:t>First pass:</a:t>
            </a:r>
            <a:r>
              <a:rPr lang="en-US" altLang="zh-TW" dirty="0"/>
              <a:t> Compute </a:t>
            </a:r>
            <a:r>
              <a:rPr lang="en-US" altLang="zh-TW" b="1" dirty="0"/>
              <a:t>action values ( </a:t>
            </a:r>
            <a:r>
              <a:rPr lang="en-US" altLang="zh-TW" b="1" dirty="0" err="1"/>
              <a:t>q_w</a:t>
            </a:r>
            <a:r>
              <a:rPr lang="en-US" altLang="zh-TW" b="1" dirty="0"/>
              <a:t>(</a:t>
            </a:r>
            <a:r>
              <a:rPr lang="en-US" altLang="zh-TW" b="1" dirty="0" err="1"/>
              <a:t>x_s</a:t>
            </a:r>
            <a:r>
              <a:rPr lang="en-US" altLang="zh-TW" b="1" dirty="0"/>
              <a:t>, :) )</a:t>
            </a:r>
            <a:r>
              <a:rPr lang="en-US" altLang="zh-TW" dirty="0"/>
              <a:t> for current state.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b="1" dirty="0"/>
              <a:t>Second pass:</a:t>
            </a:r>
            <a:r>
              <a:rPr lang="en-US" altLang="zh-TW" dirty="0"/>
              <a:t> Compute </a:t>
            </a:r>
            <a:r>
              <a:rPr lang="en-US" altLang="zh-TW" b="1" dirty="0"/>
              <a:t>action values ( </a:t>
            </a:r>
            <a:r>
              <a:rPr lang="en-US" altLang="zh-TW" b="1" dirty="0" err="1"/>
              <a:t>q_w</a:t>
            </a:r>
            <a:r>
              <a:rPr lang="en-US" altLang="zh-TW" b="1" dirty="0"/>
              <a:t>(</a:t>
            </a:r>
            <a:r>
              <a:rPr lang="en-US" altLang="zh-TW" b="1" dirty="0" err="1"/>
              <a:t>x_s</a:t>
            </a:r>
            <a:r>
              <a:rPr lang="en-US" altLang="zh-TW" b="1" dirty="0"/>
              <a:t>', :) )</a:t>
            </a:r>
            <a:r>
              <a:rPr lang="en-US" altLang="zh-TW" dirty="0"/>
              <a:t> for next state.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Q-learning Update Rule for DQN: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Action </a:t>
            </a:r>
            <a:r>
              <a:rPr lang="en-US" altLang="zh-TW" b="1" dirty="0"/>
              <a:t>( a )</a:t>
            </a:r>
            <a:r>
              <a:rPr lang="en-US" altLang="zh-TW" dirty="0"/>
              <a:t> selected by the agent in transition.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Update </a:t>
            </a:r>
            <a:r>
              <a:rPr lang="en-US" altLang="zh-TW" b="1" dirty="0"/>
              <a:t>( </a:t>
            </a:r>
            <a:r>
              <a:rPr lang="en-US" altLang="zh-TW" b="1" dirty="0" err="1"/>
              <a:t>q_w</a:t>
            </a:r>
            <a:r>
              <a:rPr lang="en-US" altLang="zh-TW" b="1" dirty="0"/>
              <a:t>(</a:t>
            </a:r>
            <a:r>
              <a:rPr lang="en-US" altLang="zh-TW" b="1" dirty="0" err="1"/>
              <a:t>x_s</a:t>
            </a:r>
            <a:r>
              <a:rPr lang="en-US" altLang="zh-TW" b="1" dirty="0"/>
              <a:t>, a) )</a:t>
            </a:r>
            <a:r>
              <a:rPr lang="en-US" altLang="zh-TW" dirty="0"/>
              <a:t> using the target value:</a:t>
            </a:r>
            <a:br>
              <a:rPr lang="en-US" altLang="zh-TW" dirty="0"/>
            </a:br>
            <a:r>
              <a:rPr lang="en-US" altLang="zh-TW" dirty="0"/>
              <a:t>[ r + \gamma \max_{a'} </a:t>
            </a:r>
            <a:r>
              <a:rPr lang="en-US" altLang="zh-TW" dirty="0" err="1"/>
              <a:t>q_w</a:t>
            </a:r>
            <a:r>
              <a:rPr lang="en-US" altLang="zh-TW" dirty="0"/>
              <a:t>(</a:t>
            </a:r>
            <a:r>
              <a:rPr lang="en-US" altLang="zh-TW" dirty="0" err="1"/>
              <a:t>x_s</a:t>
            </a:r>
            <a:r>
              <a:rPr lang="en-US" altLang="zh-TW" dirty="0"/>
              <a:t>', a') ]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Instead of computing a </a:t>
            </a:r>
            <a:r>
              <a:rPr lang="en-US" altLang="zh-TW" b="1" dirty="0"/>
              <a:t>scalar target</a:t>
            </a:r>
            <a:r>
              <a:rPr lang="en-US" altLang="zh-TW" dirty="0"/>
              <a:t>, create a </a:t>
            </a:r>
            <a:r>
              <a:rPr lang="en-US" altLang="zh-TW" b="1" dirty="0"/>
              <a:t>target action-value vector</a:t>
            </a:r>
            <a:r>
              <a:rPr lang="en-US" altLang="zh-TW" dirty="0"/>
              <a:t> retaining values for other actions </a:t>
            </a:r>
            <a:r>
              <a:rPr lang="en-US" altLang="zh-TW" b="1" dirty="0"/>
              <a:t>( a' \</a:t>
            </a:r>
            <a:r>
              <a:rPr lang="en-US" altLang="zh-TW" b="1" dirty="0" err="1"/>
              <a:t>neq</a:t>
            </a:r>
            <a:r>
              <a:rPr lang="en-US" altLang="zh-TW" b="1" dirty="0"/>
              <a:t> a )</a:t>
            </a:r>
            <a:r>
              <a:rPr lang="en-US" altLang="zh-TW" dirty="0"/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26017751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82522A8-AEA6-DFD8-D400-DE5C13923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AD4DBA43-456E-4C89-0592-8D4DD55085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90470" y="1825625"/>
            <a:ext cx="6211059" cy="4351338"/>
          </a:xfrm>
        </p:spPr>
      </p:pic>
    </p:spTree>
    <p:extLst>
      <p:ext uri="{BB962C8B-B14F-4D97-AF65-F5344CB8AC3E}">
        <p14:creationId xmlns:p14="http://schemas.microsoft.com/office/powerpoint/2010/main" val="347951519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1E6D50D-1226-7647-2E1C-6B4382EB64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BC8B24E-4ECD-CE54-8C8C-C27F105ED5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Deep Q-learning as a Regression Problem: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Uses </a:t>
            </a:r>
            <a:r>
              <a:rPr lang="en-US" altLang="zh-TW" b="1" dirty="0"/>
              <a:t>three key components</a:t>
            </a:r>
            <a:r>
              <a:rPr lang="en-US" altLang="zh-TW" dirty="0"/>
              <a:t>: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b="1" dirty="0"/>
              <a:t>Predicted Q-values</a:t>
            </a:r>
            <a:r>
              <a:rPr lang="en-US" altLang="zh-TW" dirty="0"/>
              <a:t> ( </a:t>
            </a:r>
            <a:r>
              <a:rPr lang="en-US" altLang="zh-TW" dirty="0" err="1"/>
              <a:t>q_w</a:t>
            </a:r>
            <a:r>
              <a:rPr lang="en-US" altLang="zh-TW" dirty="0"/>
              <a:t>(</a:t>
            </a:r>
            <a:r>
              <a:rPr lang="en-US" altLang="zh-TW" dirty="0" err="1"/>
              <a:t>x_s</a:t>
            </a:r>
            <a:r>
              <a:rPr lang="en-US" altLang="zh-TW" dirty="0"/>
              <a:t>, :) ) from the neural network.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b="1" dirty="0"/>
              <a:t>Target Q-value vector</a:t>
            </a:r>
            <a:r>
              <a:rPr lang="en-US" altLang="zh-TW" dirty="0"/>
              <a:t> computed using the Q-learning update rule.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b="1" dirty="0"/>
              <a:t>Mean Squared Error (MSE) loss function</a:t>
            </a:r>
            <a:r>
              <a:rPr lang="en-US" altLang="zh-TW" dirty="0"/>
              <a:t> for optimization.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Loss Computation: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Loss is </a:t>
            </a:r>
            <a:r>
              <a:rPr lang="en-US" altLang="zh-TW" b="1" dirty="0"/>
              <a:t>zero</a:t>
            </a:r>
            <a:r>
              <a:rPr lang="en-US" altLang="zh-TW" dirty="0"/>
              <a:t> for all actions </a:t>
            </a:r>
            <a:r>
              <a:rPr lang="en-US" altLang="zh-TW" b="1" dirty="0"/>
              <a:t>except</a:t>
            </a:r>
            <a:r>
              <a:rPr lang="en-US" altLang="zh-TW" dirty="0"/>
              <a:t> the selected action </a:t>
            </a:r>
            <a:r>
              <a:rPr lang="en-US" altLang="zh-TW" b="1" dirty="0"/>
              <a:t>( a )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Ensures the network </a:t>
            </a:r>
            <a:r>
              <a:rPr lang="en-US" altLang="zh-TW" b="1" dirty="0"/>
              <a:t>focuses updates</a:t>
            </a:r>
            <a:r>
              <a:rPr lang="en-US" altLang="zh-TW" dirty="0"/>
              <a:t> only on necessary Q-values.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Backpropagation: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Computed loss is </a:t>
            </a:r>
            <a:r>
              <a:rPr lang="en-US" altLang="zh-TW" b="1" dirty="0"/>
              <a:t>backpropagated</a:t>
            </a:r>
            <a:r>
              <a:rPr lang="en-US" altLang="zh-TW" dirty="0"/>
              <a:t> to adjust the </a:t>
            </a:r>
            <a:r>
              <a:rPr lang="en-US" altLang="zh-TW" b="1" dirty="0"/>
              <a:t>network parameters</a:t>
            </a:r>
            <a:r>
              <a:rPr lang="en-US" altLang="zh-TW" dirty="0"/>
              <a:t>, refining Q-value predictions.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29097195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ADA86D2-CE31-E10D-D12E-490E35D21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Implementing a deep Q-learning algorithm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8EE794B-085F-1783-6564-AE57B572EC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Demo: https://www.youtube.com/watch?v=Zw7VznCZlws&amp;ab_channel=AIthoughts</a:t>
            </a:r>
            <a:endParaRPr lang="zh-TW" altLang="en-US" dirty="0"/>
          </a:p>
          <a:p>
            <a:endParaRPr lang="en-US" altLang="zh-TW"/>
          </a:p>
          <a:p>
            <a:r>
              <a:rPr lang="en-US" altLang="zh-TW"/>
              <a:t>DQN</a:t>
            </a:r>
            <a:r>
              <a:rPr lang="en-US" altLang="zh-TW" dirty="0" err="1"/>
              <a:t>.ipynb</a:t>
            </a:r>
            <a:endParaRPr lang="en-US" altLang="zh-TW" dirty="0"/>
          </a:p>
          <a:p>
            <a:r>
              <a:rPr lang="en-US" altLang="zh-TW" dirty="0"/>
              <a:t>Dqn.py</a:t>
            </a:r>
          </a:p>
          <a:p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45473446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1659CF1-74C9-4FD9-2A0C-724467CB68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Chapter and book summary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32F6C23-79B3-89AC-E8F2-849B1D4A58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14725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BDF7C75-0493-CD0D-F5FD-0BAA4C6B7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Defining the agent-environment interface of a reinforcement learning system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9044CE7-1048-73C8-6D4B-1AA4668894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Agent &amp; Environment: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Agent:</a:t>
            </a:r>
            <a:r>
              <a:rPr lang="en-US" altLang="zh-TW" dirty="0"/>
              <a:t> Learns to make decisions by taking actions.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Environment:</a:t>
            </a:r>
            <a:r>
              <a:rPr lang="en-US" altLang="zh-TW" dirty="0"/>
              <a:t> Provides observations and determines reward signals based on agent’s actions.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Reward Signal: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Scalar feedback, </a:t>
            </a:r>
            <a:r>
              <a:rPr lang="en-US" altLang="zh-TW" b="1" dirty="0"/>
              <a:t>positive or negative</a:t>
            </a:r>
            <a:r>
              <a:rPr lang="en-US" altLang="zh-TW" dirty="0"/>
              <a:t>, indicating performance.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Frequency depends on task: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b="1" dirty="0"/>
              <a:t>Chess:</a:t>
            </a:r>
            <a:r>
              <a:rPr lang="en-US" altLang="zh-TW" dirty="0"/>
              <a:t> Reward at the end (win/loss).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b="1" dirty="0"/>
              <a:t>Maze:</a:t>
            </a:r>
            <a:r>
              <a:rPr lang="en-US" altLang="zh-TW" dirty="0"/>
              <a:t> Reward at each time step.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Goal: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Agent </a:t>
            </a:r>
            <a:r>
              <a:rPr lang="en-US" altLang="zh-TW" b="1" dirty="0"/>
              <a:t>maximizes accumulated rewards</a:t>
            </a:r>
            <a:r>
              <a:rPr lang="en-US" altLang="zh-TW" dirty="0"/>
              <a:t> over an episode, learning optimal strategies.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447914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3123135-7BB6-35E9-9A28-19E6C894E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DD539A80-E80B-B503-2874-C41595290E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79753" y="1825625"/>
            <a:ext cx="6632494" cy="4351338"/>
          </a:xfrm>
        </p:spPr>
      </p:pic>
    </p:spTree>
    <p:extLst>
      <p:ext uri="{BB962C8B-B14F-4D97-AF65-F5344CB8AC3E}">
        <p14:creationId xmlns:p14="http://schemas.microsoft.com/office/powerpoint/2010/main" val="497318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3AF60CD-315E-888B-1DD9-DE49AA323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AE27E9E-500B-B594-15D2-15E8DED89D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Agent State:</a:t>
            </a:r>
            <a:r>
              <a:rPr lang="en-US" altLang="zh-TW" dirty="0"/>
              <a:t> Defined by all its </a:t>
            </a:r>
            <a:r>
              <a:rPr lang="en-US" altLang="zh-TW" b="1" dirty="0"/>
              <a:t>variables</a:t>
            </a:r>
            <a:r>
              <a:rPr lang="en-US" altLang="zh-TW" dirty="0"/>
              <a:t> (e.g., position, battery life, fan speed for a robot drone).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Agent-Environment Interaction: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Agent starts in </a:t>
            </a:r>
            <a:r>
              <a:rPr lang="en-US" altLang="zh-TW" b="1" dirty="0"/>
              <a:t>state St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Takes an </a:t>
            </a:r>
            <a:r>
              <a:rPr lang="en-US" altLang="zh-TW" b="1" dirty="0"/>
              <a:t>action At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Receives </a:t>
            </a:r>
            <a:r>
              <a:rPr lang="en-US" altLang="zh-TW" b="1" dirty="0"/>
              <a:t>reward Rt+1</a:t>
            </a:r>
            <a:r>
              <a:rPr lang="en-US" altLang="zh-TW" dirty="0"/>
              <a:t> based on the action.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Moves to </a:t>
            </a:r>
            <a:r>
              <a:rPr lang="en-US" altLang="zh-TW" b="1" dirty="0"/>
              <a:t>new state St+1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Exploration vs. Exploitation: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Exploration:</a:t>
            </a:r>
            <a:r>
              <a:rPr lang="en-US" altLang="zh-TW" dirty="0"/>
              <a:t> Trying new actions to discover better strategies.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Exploitation:</a:t>
            </a:r>
            <a:r>
              <a:rPr lang="en-US" altLang="zh-TW" dirty="0"/>
              <a:t> Choosing known beneficial actions for immediate gains.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Example: A computer science graduate deciding between a job (</a:t>
            </a:r>
            <a:r>
              <a:rPr lang="en-US" altLang="zh-TW" b="1" dirty="0"/>
              <a:t>exploitation</a:t>
            </a:r>
            <a:r>
              <a:rPr lang="en-US" altLang="zh-TW" dirty="0"/>
              <a:t>) or further studies (</a:t>
            </a:r>
            <a:r>
              <a:rPr lang="en-US" altLang="zh-TW" b="1" dirty="0"/>
              <a:t>exploration</a:t>
            </a:r>
            <a:r>
              <a:rPr lang="en-US" altLang="zh-TW" dirty="0"/>
              <a:t>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No universal strategy—balancing short-term vs. long-term rewards is an ongoing challenge in RL.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7408358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6AC990D-6C0E-99D4-FCE1-CC1597D34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The theoretical foundations of RL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830D940-8725-B9DB-EFC7-480E836B84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Theoretical Foundations of RL:</a:t>
            </a:r>
            <a:r>
              <a:rPr lang="en-US" altLang="zh-TW" dirty="0"/>
              <a:t> Before practical implementation, we explore key mathematical concepts.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Topics Covered: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Markov Decision Processes (MDPs)</a:t>
            </a:r>
            <a:r>
              <a:rPr lang="en-US" altLang="zh-TW" dirty="0"/>
              <a:t> – Framework modeling RL as state transitions.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Episodic vs. Continuing Tasks</a:t>
            </a:r>
            <a:r>
              <a:rPr lang="en-US" altLang="zh-TW" dirty="0"/>
              <a:t> – Understanding finite vs. infinite-horizon learning.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Key RL Terminology</a:t>
            </a:r>
            <a:r>
              <a:rPr lang="en-US" altLang="zh-TW" dirty="0"/>
              <a:t> – Definitions crucial for deeper RL exploration.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Dynamic Programming (Bellman Equation)</a:t>
            </a:r>
            <a:r>
              <a:rPr lang="en-US" altLang="zh-TW" dirty="0"/>
              <a:t> – Fundamental principle for optimizing RL policies.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8973935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1754</TotalTime>
  <Words>3287</Words>
  <Application>Microsoft Office PowerPoint</Application>
  <PresentationFormat>寬螢幕</PresentationFormat>
  <Paragraphs>307</Paragraphs>
  <Slides>59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59</vt:i4>
      </vt:variant>
    </vt:vector>
  </HeadingPairs>
  <TitlesOfParts>
    <vt:vector size="65" baseType="lpstr">
      <vt:lpstr>標楷體</vt:lpstr>
      <vt:lpstr>Arial</vt:lpstr>
      <vt:lpstr>Book Antiqua</vt:lpstr>
      <vt:lpstr>Calibri</vt:lpstr>
      <vt:lpstr>Calibri Light</vt:lpstr>
      <vt:lpstr>Office 佈景主題</vt:lpstr>
      <vt:lpstr>生成式AI技術與數位行銷人才養成班 機器學習與深度學習概論</vt:lpstr>
      <vt:lpstr>Chapter 19: Reinforcement Learning for Decision Making in Complex Environments</vt:lpstr>
      <vt:lpstr>Introduction – learning from experience</vt:lpstr>
      <vt:lpstr>Understanding reinforcement learning</vt:lpstr>
      <vt:lpstr>PowerPoint 簡報</vt:lpstr>
      <vt:lpstr>Defining the agent-environment interface of a reinforcement learning system</vt:lpstr>
      <vt:lpstr>PowerPoint 簡報</vt:lpstr>
      <vt:lpstr>PowerPoint 簡報</vt:lpstr>
      <vt:lpstr>The theoretical foundations of RL</vt:lpstr>
      <vt:lpstr>Markov decision processes</vt:lpstr>
      <vt:lpstr>The mathematical formulation of Markov decision processes</vt:lpstr>
      <vt:lpstr>PowerPoint 簡報</vt:lpstr>
      <vt:lpstr>PowerPoint 簡報</vt:lpstr>
      <vt:lpstr>PowerPoint 簡報</vt:lpstr>
      <vt:lpstr>Visualization of a Markov process</vt:lpstr>
      <vt:lpstr>PowerPoint 簡報</vt:lpstr>
      <vt:lpstr>Episodic versus continuing tasks</vt:lpstr>
      <vt:lpstr>PowerPoint 簡報</vt:lpstr>
      <vt:lpstr>RL terminology: return, policy, and value function</vt:lpstr>
      <vt:lpstr>The return</vt:lpstr>
      <vt:lpstr>Policy</vt:lpstr>
      <vt:lpstr>Value function</vt:lpstr>
      <vt:lpstr>PowerPoint 簡報</vt:lpstr>
      <vt:lpstr>PowerPoint 簡報</vt:lpstr>
      <vt:lpstr>Dynamic programming using the Bellman equation</vt:lpstr>
      <vt:lpstr>PowerPoint 簡報</vt:lpstr>
      <vt:lpstr>PowerPoint 簡報</vt:lpstr>
      <vt:lpstr>Reinforcement learning algorithms</vt:lpstr>
      <vt:lpstr>PowerPoint 簡報</vt:lpstr>
      <vt:lpstr>PowerPoint 簡報</vt:lpstr>
      <vt:lpstr>Dynamic programming</vt:lpstr>
      <vt:lpstr>Policy evaluation – predicting the value function with dynamic programming</vt:lpstr>
      <vt:lpstr>Improving the policy using the estimated value function</vt:lpstr>
      <vt:lpstr>Policy iteration</vt:lpstr>
      <vt:lpstr>Value iteration</vt:lpstr>
      <vt:lpstr>Reinforcement learning with Monte Carlo</vt:lpstr>
      <vt:lpstr>State-value function estimation using MC</vt:lpstr>
      <vt:lpstr>Action-value function estimation using MC</vt:lpstr>
      <vt:lpstr>Finding an optimal policy using MC control</vt:lpstr>
      <vt:lpstr>Policy improvement – computing the greedy policy from the action-value function</vt:lpstr>
      <vt:lpstr>Temporal difference learning</vt:lpstr>
      <vt:lpstr>TD prediction</vt:lpstr>
      <vt:lpstr>PowerPoint 簡報</vt:lpstr>
      <vt:lpstr>PowerPoint 簡報</vt:lpstr>
      <vt:lpstr>PowerPoint 簡報</vt:lpstr>
      <vt:lpstr>On-policy TD control (SARSA)</vt:lpstr>
      <vt:lpstr>Off-policy TD control (Q-learning)</vt:lpstr>
      <vt:lpstr>PowerPoint 簡報</vt:lpstr>
      <vt:lpstr>Implementing our first RL algorithm</vt:lpstr>
      <vt:lpstr>A glance at deep Q-learning</vt:lpstr>
      <vt:lpstr>PowerPoint 簡報</vt:lpstr>
      <vt:lpstr>Training a DQN model according to the Q-learning algorithm</vt:lpstr>
      <vt:lpstr>Replay memory</vt:lpstr>
      <vt:lpstr>PowerPoint 簡報</vt:lpstr>
      <vt:lpstr>Determining the target values for computing the loss</vt:lpstr>
      <vt:lpstr>PowerPoint 簡報</vt:lpstr>
      <vt:lpstr>PowerPoint 簡報</vt:lpstr>
      <vt:lpstr>Implementing a deep Q-learning algorithm</vt:lpstr>
      <vt:lpstr>Chapter and book 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謝欽旭</dc:creator>
  <cp:lastModifiedBy>謝欽旭</cp:lastModifiedBy>
  <cp:revision>107</cp:revision>
  <dcterms:created xsi:type="dcterms:W3CDTF">2025-05-23T12:34:05Z</dcterms:created>
  <dcterms:modified xsi:type="dcterms:W3CDTF">2025-05-30T16:12:09Z</dcterms:modified>
</cp:coreProperties>
</file>